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5" r:id="rId1"/>
  </p:sldMasterIdLst>
  <p:notesMasterIdLst>
    <p:notesMasterId r:id="rId55"/>
  </p:notesMasterIdLst>
  <p:sldIdLst>
    <p:sldId id="297" r:id="rId2"/>
    <p:sldId id="315" r:id="rId3"/>
    <p:sldId id="262" r:id="rId4"/>
    <p:sldId id="316" r:id="rId5"/>
    <p:sldId id="267" r:id="rId6"/>
    <p:sldId id="265" r:id="rId7"/>
    <p:sldId id="268" r:id="rId8"/>
    <p:sldId id="263" r:id="rId9"/>
    <p:sldId id="264" r:id="rId10"/>
    <p:sldId id="270" r:id="rId11"/>
    <p:sldId id="271" r:id="rId12"/>
    <p:sldId id="272" r:id="rId13"/>
    <p:sldId id="273" r:id="rId14"/>
    <p:sldId id="296" r:id="rId15"/>
    <p:sldId id="282" r:id="rId16"/>
    <p:sldId id="292" r:id="rId17"/>
    <p:sldId id="279" r:id="rId18"/>
    <p:sldId id="293" r:id="rId19"/>
    <p:sldId id="294" r:id="rId20"/>
    <p:sldId id="295" r:id="rId21"/>
    <p:sldId id="301" r:id="rId22"/>
    <p:sldId id="304" r:id="rId23"/>
    <p:sldId id="310" r:id="rId24"/>
    <p:sldId id="312" r:id="rId25"/>
    <p:sldId id="303" r:id="rId26"/>
    <p:sldId id="306" r:id="rId27"/>
    <p:sldId id="305" r:id="rId28"/>
    <p:sldId id="307" r:id="rId29"/>
    <p:sldId id="308" r:id="rId30"/>
    <p:sldId id="309" r:id="rId31"/>
    <p:sldId id="283" r:id="rId32"/>
    <p:sldId id="284" r:id="rId33"/>
    <p:sldId id="285" r:id="rId34"/>
    <p:sldId id="287" r:id="rId35"/>
    <p:sldId id="286" r:id="rId36"/>
    <p:sldId id="269" r:id="rId37"/>
    <p:sldId id="298" r:id="rId38"/>
    <p:sldId id="266" r:id="rId39"/>
    <p:sldId id="261" r:id="rId40"/>
    <p:sldId id="275" r:id="rId41"/>
    <p:sldId id="259" r:id="rId42"/>
    <p:sldId id="280" r:id="rId43"/>
    <p:sldId id="258" r:id="rId44"/>
    <p:sldId id="281" r:id="rId45"/>
    <p:sldId id="278" r:id="rId46"/>
    <p:sldId id="274" r:id="rId47"/>
    <p:sldId id="299" r:id="rId48"/>
    <p:sldId id="300" r:id="rId49"/>
    <p:sldId id="313" r:id="rId50"/>
    <p:sldId id="290" r:id="rId51"/>
    <p:sldId id="291" r:id="rId52"/>
    <p:sldId id="288" r:id="rId53"/>
    <p:sldId id="289" r:id="rId5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다훈 정" initials="다정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291" autoAdjust="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orient="horz" pos="2157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작업 일정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12/14 ~ 12/17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7C-43F6-91BD-339255049D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12/18 ~ 12/19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7C-43F6-91BD-339255049D3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12/20 ~ 12/24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5</c:v>
                </c:pt>
                <c:pt idx="1">
                  <c:v>5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97C-43F6-91BD-339255049D3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12/25 ~ 01/03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10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DA-49CE-ACF6-EE0CB66B497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01/04 ~ 01/06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테스트 및 보수</c:v>
                </c:pt>
                <c:pt idx="1">
                  <c:v>구현</c:v>
                </c:pt>
                <c:pt idx="2">
                  <c:v>설계</c:v>
                </c:pt>
                <c:pt idx="3">
                  <c:v>요구분석</c:v>
                </c:pt>
                <c:pt idx="4">
                  <c:v>계획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2DA-49CE-ACF6-EE0CB66B497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1984086319"/>
        <c:axId val="1984085071"/>
      </c:barChart>
      <c:catAx>
        <c:axId val="19840863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5071"/>
        <c:crosses val="autoZero"/>
        <c:auto val="1"/>
        <c:lblAlgn val="ctr"/>
        <c:lblOffset val="100"/>
        <c:noMultiLvlLbl val="0"/>
      </c:catAx>
      <c:valAx>
        <c:axId val="198408507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84086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D8840A4-5980-4B4C-9A11-F99C01988717}" type="datetime1">
              <a:rPr lang="ko-KR" altLang="en-US"/>
              <a:pPr lvl="0">
                <a:defRPr/>
              </a:pPr>
              <a:t>2021-12-24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199AB3C-1417-4959-A297-B6DA5F7DF377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8AF100-AE1D-4524-993E-EFE73DA9D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505342-83BA-44E3-93F2-31B5766A8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1A6C16-66C6-4AFE-90C7-9FB8BE87E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40CAF7-FA2A-4E59-AE45-CC5CDDA66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B5E8BF-E74E-4684-B0B9-A10BBB71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325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D82D0-9C1E-40AE-ABED-B6F8F658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63944C-4C2C-4E7E-9BAF-B84FA93C2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632BDA-7E75-42C2-A74B-135B95A87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0970BE-A0E3-4356-9605-D7DA882A2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BFE802-B784-4424-82BE-E0A03CF8B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661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2040CB-0483-4954-8FB2-2844D8387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63A490-5DFF-4DD1-BC7F-A963FAB7B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464BAA-0B4D-41E4-9393-95096D5BC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256D6-ECAF-42F2-A9BD-48E32944F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3BF1CD-C6D9-44EA-A648-C3BB391A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06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C3BDA9-81A0-4373-B4BD-DA7B46B5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80FBA3-A33D-49F8-81D5-C8AC2074F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55F4BB-921C-4ADE-918F-7DF83832F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84706A-8BDD-4F12-BC35-AD6868E82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3FD1F8-F4DD-47E0-9631-0FACA04C9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3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A7048-248F-43F8-8634-B4ADE2BD2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1248AE-5721-40FD-B113-6CB803AE7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69A8B5-F4B1-4E2A-9DFC-E3CE54AA6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110570-F2B7-4568-8094-9073C514C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D805C5-4BBC-46F2-83EC-69527DC74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279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E47FF-F0F7-4A3A-AC06-4534DEF2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572621-4D29-4D22-873D-65DD9D82B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E0834D-216E-4A07-93A5-AC6F93BCE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C4B47-C071-475D-BCAD-166955EE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CF8EDF-4872-4511-A1C3-2232D6E1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9FD704-2F1F-4F71-9619-3CAC30F4B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383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9FA39-931B-4256-81EF-93B2929B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F3489D-27BA-4810-A3FF-32E8255E5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49E252-7DF2-480E-B3C1-2B5E1856EB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1D562E-59D6-4A75-9707-0794854F1B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47C5A66-BD40-4BA5-908D-BD1CA8D346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E53FBD5-9B7E-4187-829D-1017B0F7F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9911D2-AFFA-4A4C-9E7F-73D173BB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86EDAD-ABD0-49D2-8C51-F3165015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561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1A9B9-2955-4F62-91FC-6588E2AA0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F254AE-E98D-4F26-AA09-B92784176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64A2CA-E302-4798-88F3-DB18CB264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E66E0B-C4FB-48F2-BF08-B602DAE94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872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81AB8A-DC89-42B9-A465-A6ADA70E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A8980B-015D-4857-BCFF-2A532B58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A538A2-3922-4A61-862F-35D316B87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72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67C5B-32A6-41B2-8DC4-91B8899E5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059719-C378-4C5B-9AC5-F59DC0EBB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77A810-0C55-4037-B2B6-436CE960F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14283-11C5-4BB3-B4F5-67EA32405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1D2F97-0DDE-4ACB-85D7-9602D3595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2533F-DB25-4E17-9061-6E761EAB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594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40048-EC70-4E21-9C41-C03226E7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6F30EB-B885-4BE6-A2C7-BF1FE39BC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7E023D-9F6C-467E-80FE-BAE2E833F9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2A1F32-6F3B-44F0-A4A3-5574415A8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EF3F21-8D9C-4E7A-84A2-F2B3459AE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6AC480-A98D-4053-9BCE-30F23E62A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387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D7DD04-233B-4716-ADC3-0196DA052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141FF9-F58E-4E4F-AE8A-82A2062A2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C1B54F-AF65-4614-8309-DF4B9B6CCE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FC950-DE9C-4F64-806E-80968742DFD3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3414C1-022A-4B6C-8285-2895D80EF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E25B5-4E3C-4FE8-9C2A-7AC019C3A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3FB44-D074-4B04-987E-3F6DB29846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53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E027A3D-3F87-45A4-A9F2-46663EFAC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10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85" y="704676"/>
            <a:ext cx="10972800" cy="5715188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5A6B47-D08A-4A82-9380-61E563B5B3E0}"/>
              </a:ext>
            </a:extLst>
          </p:cNvPr>
          <p:cNvSpPr txBox="1"/>
          <p:nvPr/>
        </p:nvSpPr>
        <p:spPr>
          <a:xfrm>
            <a:off x="7239699" y="2172749"/>
            <a:ext cx="41106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AIGDT" panose="00000400000000000000" pitchFamily="2" charset="2"/>
              </a:rPr>
              <a:t>3</a:t>
            </a:r>
            <a:r>
              <a:rPr lang="ko-KR" altLang="en-US" sz="3600" dirty="0">
                <a:solidFill>
                  <a:schemeClr val="bg1"/>
                </a:solidFill>
                <a:latin typeface="AIGDT" panose="00000400000000000000" pitchFamily="2" charset="2"/>
              </a:rPr>
              <a:t>조</a:t>
            </a:r>
            <a:endParaRPr lang="en-US" altLang="ko-KR" sz="3600" dirty="0">
              <a:solidFill>
                <a:schemeClr val="bg1"/>
              </a:solidFill>
              <a:latin typeface="AIGDT" panose="00000400000000000000" pitchFamily="2" charset="2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AIGDT" panose="00000400000000000000" pitchFamily="2" charset="2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AIGDT" panose="00000400000000000000" pitchFamily="2" charset="2"/>
              </a:rPr>
              <a:t>차 프로젝트 설계</a:t>
            </a:r>
            <a:r>
              <a:rPr lang="ko-KR" altLang="en-US" sz="3600" dirty="0">
                <a:solidFill>
                  <a:schemeClr val="bg1"/>
                </a:solidFill>
                <a:latin typeface="AIGDT" panose="00000400000000000000" pitchFamily="2" charset="2"/>
              </a:rPr>
              <a:t> </a:t>
            </a:r>
            <a:endParaRPr lang="en-US" altLang="ko-KR" sz="3600" dirty="0">
              <a:solidFill>
                <a:schemeClr val="bg1"/>
              </a:solidFill>
              <a:latin typeface="AIGDT" panose="00000400000000000000" pitchFamily="2" charset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1DF038-73BB-417D-8B00-CA4D751D2CA6}"/>
              </a:ext>
            </a:extLst>
          </p:cNvPr>
          <p:cNvSpPr txBox="1"/>
          <p:nvPr/>
        </p:nvSpPr>
        <p:spPr>
          <a:xfrm>
            <a:off x="7243490" y="4570377"/>
            <a:ext cx="411060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주제</a:t>
            </a:r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:	</a:t>
            </a:r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카페 소개 웹페이지</a:t>
            </a:r>
            <a:endParaRPr lang="en-US" altLang="ko-KR" dirty="0">
              <a:solidFill>
                <a:schemeClr val="bg1"/>
              </a:solidFill>
              <a:latin typeface="AIGDT" panose="00000400000000000000" pitchFamily="2" charset="2"/>
            </a:endParaRPr>
          </a:p>
          <a:p>
            <a:endParaRPr lang="en-US" altLang="ko-KR" dirty="0">
              <a:solidFill>
                <a:schemeClr val="bg1"/>
              </a:solidFill>
              <a:latin typeface="AIGDT" panose="00000400000000000000" pitchFamily="2" charset="2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조원</a:t>
            </a:r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:	</a:t>
            </a:r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정다훈</a:t>
            </a:r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,</a:t>
            </a:r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임종현</a:t>
            </a:r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,</a:t>
            </a:r>
            <a:r>
              <a:rPr lang="ko-KR" altLang="en-US" dirty="0">
                <a:solidFill>
                  <a:schemeClr val="bg1"/>
                </a:solidFill>
                <a:latin typeface="AIGDT" panose="00000400000000000000" pitchFamily="2" charset="2"/>
              </a:rPr>
              <a:t>임주영</a:t>
            </a:r>
            <a:r>
              <a:rPr lang="en-US" altLang="ko-KR" dirty="0">
                <a:solidFill>
                  <a:schemeClr val="bg1"/>
                </a:solidFill>
                <a:latin typeface="AIGDT" panose="00000400000000000000" pitchFamily="2" charset="2"/>
              </a:rPr>
              <a:t>,</a:t>
            </a:r>
            <a:r>
              <a:rPr lang="ko-KR" altLang="en-US" dirty="0" err="1">
                <a:solidFill>
                  <a:schemeClr val="bg1"/>
                </a:solidFill>
                <a:latin typeface="AIGDT" panose="00000400000000000000" pitchFamily="2" charset="2"/>
              </a:rPr>
              <a:t>서종국</a:t>
            </a:r>
            <a:endParaRPr lang="en-US" altLang="ko-KR" dirty="0">
              <a:solidFill>
                <a:schemeClr val="bg1"/>
              </a:solidFill>
              <a:latin typeface="AIGDT" panose="00000400000000000000" pitchFamily="2" charset="2"/>
            </a:endParaRPr>
          </a:p>
          <a:p>
            <a:pPr algn="r"/>
            <a:endParaRPr lang="en-US" altLang="ko-KR" sz="1400" dirty="0">
              <a:solidFill>
                <a:schemeClr val="bg1"/>
              </a:solidFill>
              <a:latin typeface="AIGDT" panose="00000400000000000000" pitchFamily="2" charset="2"/>
            </a:endParaRPr>
          </a:p>
          <a:p>
            <a:pPr algn="r"/>
            <a:r>
              <a:rPr lang="en-US" altLang="ko-KR" sz="1400" dirty="0">
                <a:solidFill>
                  <a:schemeClr val="bg1"/>
                </a:solidFill>
                <a:latin typeface="AIGDT" panose="00000400000000000000" pitchFamily="2" charset="2"/>
              </a:rPr>
              <a:t>V.20211223</a:t>
            </a:r>
          </a:p>
        </p:txBody>
      </p:sp>
    </p:spTree>
    <p:extLst>
      <p:ext uri="{BB962C8B-B14F-4D97-AF65-F5344CB8AC3E}">
        <p14:creationId xmlns:p14="http://schemas.microsoft.com/office/powerpoint/2010/main" val="3324331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49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242910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6130782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6734087" y="6127334"/>
            <a:ext cx="478564" cy="270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8545795" y="2245075"/>
            <a:ext cx="3367043" cy="4351338"/>
          </a:xfrm>
          <a:prstGeom prst="rect">
            <a:avLst/>
          </a:prstGeom>
        </p:spPr>
      </p:pic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D56CA0D5-764C-48AD-ADA3-AFBD7F80830E}"/>
              </a:ext>
            </a:extLst>
          </p:cNvPr>
          <p:cNvSpPr/>
          <p:nvPr/>
        </p:nvSpPr>
        <p:spPr>
          <a:xfrm>
            <a:off x="773280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760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회원가입 접근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5" y="2245075"/>
            <a:ext cx="3318510" cy="435133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051690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73649" y="2245075"/>
            <a:ext cx="269555" cy="1733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231736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5142921" y="2245075"/>
            <a:ext cx="336704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378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일반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일반회원가입을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88798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8CA9228-DD8C-4CFD-BF00-67E5EF3C6C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42"/>
          <a:stretch/>
        </p:blipFill>
        <p:spPr>
          <a:xfrm>
            <a:off x="5327008" y="2263872"/>
            <a:ext cx="43622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09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B479B37-2E44-4A96-A44D-1A307D8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16"/>
          <a:stretch/>
        </p:blipFill>
        <p:spPr>
          <a:xfrm>
            <a:off x="689459" y="2263872"/>
            <a:ext cx="3367043" cy="435133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기업 회원가입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기업회원가입을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4830158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회원가입 폼을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2481894" y="5323756"/>
            <a:ext cx="1200875" cy="556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4324015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CDD57D-3702-4EC3-B8AA-F02E23C837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9"/>
          <a:stretch/>
        </p:blipFill>
        <p:spPr>
          <a:xfrm>
            <a:off x="5293452" y="2263872"/>
            <a:ext cx="44713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15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61513C4-5EB4-498F-901C-80EE8248D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6323" y="2126613"/>
            <a:ext cx="2814338" cy="411059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카페 신청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4" y="2245075"/>
            <a:ext cx="5224743" cy="435133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837907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3140221" y="2245075"/>
            <a:ext cx="411061" cy="1877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643655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7105005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기업을 선택한다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9053492" y="3429000"/>
            <a:ext cx="1223395" cy="3963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9F1934-2ECC-47AA-8807-C0E6F1A6AD47}"/>
              </a:ext>
            </a:extLst>
          </p:cNvPr>
          <p:cNvSpPr txBox="1"/>
          <p:nvPr/>
        </p:nvSpPr>
        <p:spPr>
          <a:xfrm>
            <a:off x="10076563" y="1690688"/>
            <a:ext cx="2038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로그인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5F95012-A9BB-4DBA-8683-C0E3AA0FFFD7}"/>
              </a:ext>
            </a:extLst>
          </p:cNvPr>
          <p:cNvSpPr/>
          <p:nvPr/>
        </p:nvSpPr>
        <p:spPr>
          <a:xfrm>
            <a:off x="7879976" y="4858871"/>
            <a:ext cx="2327556" cy="5916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450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682002" y="2002336"/>
            <a:ext cx="2994963" cy="4508152"/>
          </a:xfrm>
          <a:prstGeom prst="rect">
            <a:avLst/>
          </a:prstGeom>
        </p:spPr>
      </p:pic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838200" y="191019"/>
            <a:ext cx="10515600" cy="1325563"/>
          </a:xfrm>
        </p:spPr>
        <p:txBody>
          <a:bodyPr/>
          <a:lstStyle/>
          <a:p>
            <a:pPr lvl="0">
              <a:defRPr/>
            </a:pPr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카페 신청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F3A252-BC67-41FF-BCC3-8C422E4590CF}"/>
              </a:ext>
            </a:extLst>
          </p:cNvPr>
          <p:cNvSpPr txBox="1"/>
          <p:nvPr/>
        </p:nvSpPr>
        <p:spPr>
          <a:xfrm>
            <a:off x="2183221" y="1516582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카페신청 메뉴 클릭</a:t>
            </a: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A1FDAC0-4643-4503-B34E-3231B68F15A2}"/>
              </a:ext>
            </a:extLst>
          </p:cNvPr>
          <p:cNvSpPr/>
          <p:nvPr/>
        </p:nvSpPr>
        <p:spPr>
          <a:xfrm>
            <a:off x="6436553" y="3587687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800D6A-89B1-4267-A7D3-F96A9512DF17}"/>
              </a:ext>
            </a:extLst>
          </p:cNvPr>
          <p:cNvSpPr txBox="1"/>
          <p:nvPr/>
        </p:nvSpPr>
        <p:spPr>
          <a:xfrm>
            <a:off x="7761743" y="1516582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6. </a:t>
            </a:r>
            <a:r>
              <a:rPr lang="ko-KR" altLang="en-US" dirty="0"/>
              <a:t>신청 폼 작성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366A0A-F176-4B1B-A201-2AEC078460A4}"/>
              </a:ext>
            </a:extLst>
          </p:cNvPr>
          <p:cNvSpPr txBox="1"/>
          <p:nvPr/>
        </p:nvSpPr>
        <p:spPr>
          <a:xfrm>
            <a:off x="620877" y="3418972"/>
            <a:ext cx="1359644" cy="5713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20E7D0A-391E-40C6-9245-76A98A67CF84}"/>
              </a:ext>
            </a:extLst>
          </p:cNvPr>
          <p:cNvGrpSpPr/>
          <p:nvPr/>
        </p:nvGrpSpPr>
        <p:grpSpPr>
          <a:xfrm>
            <a:off x="697316" y="3524174"/>
            <a:ext cx="5432240" cy="430888"/>
            <a:chOff x="5817711" y="838565"/>
            <a:chExt cx="6233752" cy="430888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DCA2157-EF70-4802-85AA-101256988DD5}"/>
                </a:ext>
              </a:extLst>
            </p:cNvPr>
            <p:cNvSpPr/>
            <p:nvPr/>
          </p:nvSpPr>
          <p:spPr>
            <a:xfrm>
              <a:off x="7511604" y="838566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소개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4F4744B-7AB2-4BC6-BC0F-967C865126B8}"/>
                </a:ext>
              </a:extLst>
            </p:cNvPr>
            <p:cNvSpPr/>
            <p:nvPr/>
          </p:nvSpPr>
          <p:spPr>
            <a:xfrm>
              <a:off x="9100570" y="838565"/>
              <a:ext cx="1313180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커뮤니티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5035CBC-2355-4890-98D9-BCE819801B33}"/>
                </a:ext>
              </a:extLst>
            </p:cNvPr>
            <p:cNvSpPr/>
            <p:nvPr/>
          </p:nvSpPr>
          <p:spPr>
            <a:xfrm>
              <a:off x="5817711" y="838565"/>
              <a:ext cx="1412566" cy="43088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신청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956205A-D40C-4938-922C-7E082628739A}"/>
                </a:ext>
              </a:extLst>
            </p:cNvPr>
            <p:cNvSpPr/>
            <p:nvPr/>
          </p:nvSpPr>
          <p:spPr>
            <a:xfrm>
              <a:off x="10638897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고객 센터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 이동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1.</a:t>
            </a:r>
            <a:r>
              <a:rPr lang="ko-KR" altLang="en-US" dirty="0"/>
              <a:t>카페소개 메뉴 클릭</a:t>
            </a:r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72096" y="3435750"/>
            <a:ext cx="1560256" cy="5713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338952F-616D-4703-A57D-D7F7E95F72DC}"/>
              </a:ext>
            </a:extLst>
          </p:cNvPr>
          <p:cNvGrpSpPr/>
          <p:nvPr/>
        </p:nvGrpSpPr>
        <p:grpSpPr>
          <a:xfrm>
            <a:off x="2953957" y="3540952"/>
            <a:ext cx="6233752" cy="430888"/>
            <a:chOff x="5817711" y="838565"/>
            <a:chExt cx="6233752" cy="43088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9D4E5FA-A6BD-4472-8990-03BB291A765F}"/>
                </a:ext>
              </a:extLst>
            </p:cNvPr>
            <p:cNvSpPr/>
            <p:nvPr/>
          </p:nvSpPr>
          <p:spPr>
            <a:xfrm>
              <a:off x="7511604" y="838566"/>
              <a:ext cx="1412566" cy="43088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소개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8CC7FA6-926A-43EE-BB58-D0F3162DDCEE}"/>
                </a:ext>
              </a:extLst>
            </p:cNvPr>
            <p:cNvSpPr/>
            <p:nvPr/>
          </p:nvSpPr>
          <p:spPr>
            <a:xfrm>
              <a:off x="9100570" y="838565"/>
              <a:ext cx="1313180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커뮤니티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B5A5BE5-8BA7-4872-B3BD-809983292F55}"/>
                </a:ext>
              </a:extLst>
            </p:cNvPr>
            <p:cNvSpPr/>
            <p:nvPr/>
          </p:nvSpPr>
          <p:spPr>
            <a:xfrm>
              <a:off x="5817711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신청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2101D1-8D65-4537-8D33-3CA1574E69AA}"/>
                </a:ext>
              </a:extLst>
            </p:cNvPr>
            <p:cNvSpPr/>
            <p:nvPr/>
          </p:nvSpPr>
          <p:spPr>
            <a:xfrm>
              <a:off x="10638897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고객 센터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sz="2500"/>
              <a:t>1.</a:t>
            </a:r>
            <a:r>
              <a:rPr lang="ko-KR" altLang="en-US" sz="2500"/>
              <a:t>상세검색부분의 지역별</a:t>
            </a:r>
            <a:r>
              <a:rPr lang="en-US" altLang="ko-KR" sz="2500"/>
              <a:t>,</a:t>
            </a:r>
            <a:r>
              <a:rPr lang="ko-KR" altLang="en-US" sz="2500"/>
              <a:t> 인테리어별 항목에서 검색을 원하는 항목을 체크박스로 체크한다</a:t>
            </a:r>
            <a:r>
              <a:rPr lang="en-US" altLang="ko-KR" sz="2500"/>
              <a:t>.</a:t>
            </a:r>
            <a:r>
              <a:rPr lang="ko-KR" altLang="en-US" sz="2500"/>
              <a:t> </a:t>
            </a:r>
          </a:p>
          <a:p>
            <a:pPr marL="0" indent="0">
              <a:buNone/>
              <a:defRPr/>
            </a:pPr>
            <a:r>
              <a:rPr lang="en-US" altLang="ko-KR" sz="2500"/>
              <a:t>2.</a:t>
            </a:r>
            <a:r>
              <a:rPr lang="ko-KR" altLang="en-US" sz="2500"/>
              <a:t> 체크한 항목에 맞는 카페 목록이 새로고침 되어진다</a:t>
            </a:r>
            <a:r>
              <a:rPr lang="en-US" altLang="ko-KR" sz="2500"/>
              <a:t>.</a:t>
            </a:r>
          </a:p>
          <a:p>
            <a:pPr marL="0" indent="0">
              <a:buNone/>
              <a:defRPr/>
            </a:pPr>
            <a:r>
              <a:rPr lang="ko-KR" altLang="en-US"/>
              <a:t>       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564176" y="3429000"/>
            <a:ext cx="5627824" cy="281566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23370" y="3429000"/>
            <a:ext cx="6343223" cy="2446232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42875" y="3429000"/>
            <a:ext cx="1020535" cy="394607"/>
          </a:xfrm>
          <a:prstGeom prst="rect">
            <a:avLst/>
          </a:prstGeom>
          <a:solidFill>
            <a:srgbClr val="A6A7D8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 지역별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-180974" y="3867149"/>
            <a:ext cx="1496786" cy="408214"/>
          </a:xfrm>
          <a:prstGeom prst="rect">
            <a:avLst/>
          </a:prstGeom>
          <a:solidFill>
            <a:srgbClr val="A6A7D8">
              <a:alpha val="100000"/>
            </a:srgbClr>
          </a:solidFill>
          <a:ln w="12700" cap="flat" cmpd="sng" algn="ctr">
            <a:solidFill>
              <a:srgbClr val="21375E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인테리어별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173389" y="3429000"/>
            <a:ext cx="4922610" cy="850446"/>
          </a:xfrm>
          <a:prstGeom prst="rect">
            <a:avLst/>
          </a:prstGeom>
          <a:noFill/>
          <a:ln w="508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868409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sz="2500"/>
              <a:t>1.</a:t>
            </a:r>
            <a:r>
              <a:rPr lang="ko-KR" altLang="en-US" sz="2500"/>
              <a:t> 카페소개메뉴를 누르면 상세검색 체크박스부분과 카페목록을 확인할수 있다</a:t>
            </a:r>
            <a:r>
              <a:rPr lang="en-US" altLang="ko-KR" sz="2500"/>
              <a:t>.</a:t>
            </a:r>
          </a:p>
          <a:p>
            <a:pPr marL="0" indent="0">
              <a:buNone/>
              <a:defRPr/>
            </a:pPr>
            <a:r>
              <a:rPr lang="en-US" altLang="ko-KR" sz="2500"/>
              <a:t>2.</a:t>
            </a:r>
            <a:r>
              <a:rPr lang="ko-KR" altLang="en-US" sz="2500"/>
              <a:t> 상세검색을 하지 않는 경우 모든 카페목록을 확인할 수 있다</a:t>
            </a:r>
            <a:r>
              <a:rPr lang="en-US" altLang="ko-KR" sz="2500"/>
              <a:t>.</a:t>
            </a:r>
          </a:p>
          <a:p>
            <a:pPr marL="0" indent="0">
              <a:buNone/>
              <a:defRPr/>
            </a:pPr>
            <a:r>
              <a:rPr lang="ko-KR" altLang="en-US"/>
              <a:t>       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054087" y="3020785"/>
            <a:ext cx="7137912" cy="357118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23370" y="3429000"/>
            <a:ext cx="4492651" cy="1793089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42875" y="3429000"/>
            <a:ext cx="1020535" cy="394607"/>
          </a:xfrm>
          <a:prstGeom prst="rect">
            <a:avLst/>
          </a:prstGeom>
          <a:solidFill>
            <a:srgbClr val="A6A7D8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 지역별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-180974" y="3867149"/>
            <a:ext cx="1496786" cy="408214"/>
          </a:xfrm>
          <a:prstGeom prst="rect">
            <a:avLst/>
          </a:prstGeom>
          <a:solidFill>
            <a:srgbClr val="A6A7D8">
              <a:alpha val="100000"/>
            </a:srgbClr>
          </a:solidFill>
          <a:ln w="12700" cap="flat" cmpd="sng" algn="ctr">
            <a:solidFill>
              <a:srgbClr val="21375E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 인테리어별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868409"/>
          </a:xfrm>
        </p:spPr>
        <p:txBody>
          <a:bodyPr/>
          <a:lstStyle/>
          <a:p>
            <a:pPr marL="0" indent="0">
              <a:buNone/>
              <a:defRPr/>
            </a:pPr>
            <a:endParaRPr lang="en-US" altLang="ko-KR" sz="2500"/>
          </a:p>
          <a:p>
            <a:pPr marL="0" indent="0">
              <a:buNone/>
              <a:defRPr/>
            </a:pPr>
            <a:r>
              <a:rPr lang="ko-KR" altLang="en-US"/>
              <a:t>       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1587" y="1643408"/>
            <a:ext cx="7137912" cy="3571184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3775981" y="2803068"/>
            <a:ext cx="2109107" cy="6259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3" name="직선 화살표 연결선 12"/>
          <p:cNvCxnSpPr>
            <a:stCxn id="14" idx="1"/>
            <a:endCxn id="12" idx="3"/>
          </p:cNvCxnSpPr>
          <p:nvPr/>
        </p:nvCxnSpPr>
        <p:spPr>
          <a:xfrm rot="10800000" flipV="1">
            <a:off x="5885089" y="2327909"/>
            <a:ext cx="1721303" cy="788125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606392" y="1714498"/>
            <a:ext cx="4585608" cy="12268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500"/>
              <a:t>1.</a:t>
            </a:r>
            <a:r>
              <a:rPr lang="ko-KR" altLang="en-US" sz="2500"/>
              <a:t> 카페목록에서는 카페이름</a:t>
            </a:r>
            <a:r>
              <a:rPr lang="en-US" altLang="ko-KR" sz="2500"/>
              <a:t>,</a:t>
            </a:r>
            <a:r>
              <a:rPr lang="ko-KR" altLang="en-US" sz="2500"/>
              <a:t> 위치한 지역</a:t>
            </a:r>
            <a:r>
              <a:rPr lang="en-US" altLang="ko-KR" sz="2500"/>
              <a:t>,</a:t>
            </a:r>
            <a:r>
              <a:rPr lang="ko-KR" altLang="en-US" sz="2500"/>
              <a:t> 인테리어종류를 확인 할 수 있다</a:t>
            </a:r>
            <a:r>
              <a:rPr lang="en-US" altLang="ko-KR" sz="2500"/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170964" y="3277144"/>
            <a:ext cx="5021036" cy="19923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500"/>
              <a:t>2.</a:t>
            </a:r>
            <a:r>
              <a:rPr lang="ko-KR" altLang="en-US" sz="2500"/>
              <a:t> 위 정보를 통해 원하는 카페를 선택하여 클릭한다</a:t>
            </a:r>
            <a:r>
              <a:rPr lang="en-US" altLang="ko-KR" sz="2500"/>
              <a:t>.</a:t>
            </a:r>
          </a:p>
          <a:p>
            <a:pPr>
              <a:defRPr/>
            </a:pPr>
            <a:endParaRPr lang="en-US" altLang="ko-KR" sz="2500"/>
          </a:p>
          <a:p>
            <a:pPr>
              <a:defRPr/>
            </a:pPr>
            <a:r>
              <a:rPr lang="en-US" altLang="ko-KR" sz="2500"/>
              <a:t>3.</a:t>
            </a:r>
            <a:r>
              <a:rPr lang="ko-KR" altLang="en-US" sz="2500"/>
              <a:t> 카페별 상세페이지를 확인할 수 있다</a:t>
            </a:r>
            <a:r>
              <a:rPr lang="en-US" altLang="ko-KR" sz="250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122912C-E031-4DDE-93EC-6E484FB67FAD}"/>
              </a:ext>
            </a:extLst>
          </p:cNvPr>
          <p:cNvSpPr/>
          <p:nvPr/>
        </p:nvSpPr>
        <p:spPr>
          <a:xfrm>
            <a:off x="-4380" y="478755"/>
            <a:ext cx="1569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목차</a:t>
            </a:r>
            <a:endParaRPr lang="en-US" altLang="ko-K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9515D42-7DC7-44B7-BD28-FA72EA7C1CDB}"/>
              </a:ext>
            </a:extLst>
          </p:cNvPr>
          <p:cNvSpPr/>
          <p:nvPr/>
        </p:nvSpPr>
        <p:spPr>
          <a:xfrm>
            <a:off x="780450" y="1402085"/>
            <a:ext cx="9424254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주제 선정 이유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Font typeface="+mj-lt"/>
              <a:buAutoNum type="arabicPeriod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메뉴구조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ko-KR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WBS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Font typeface="+mj-lt"/>
              <a:buAutoNum type="arabicPeriod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요구사항 명세서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Font typeface="+mj-lt"/>
              <a:buAutoNum type="arabicPeriod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스토리 보드</a:t>
            </a:r>
            <a:endParaRPr lang="en-US" altLang="ko-KR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Font typeface="+mj-lt"/>
              <a:buAutoNum type="arabicPeriod"/>
            </a:pPr>
            <a:r>
              <a:rPr lang="ko-KR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화면 설계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678073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스토리보드</a:t>
            </a:r>
            <a:r>
              <a:rPr lang="en-US" altLang="ko-KR"/>
              <a:t>_</a:t>
            </a:r>
            <a:r>
              <a:rPr lang="ko-KR" altLang="en-US"/>
              <a:t>카페소개</a:t>
            </a:r>
            <a:r>
              <a:rPr lang="en-US" altLang="ko-KR"/>
              <a:t>-</a:t>
            </a:r>
            <a:r>
              <a:rPr lang="ko-KR" altLang="en-US"/>
              <a:t>상세페이지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403803"/>
            <a:ext cx="10991850" cy="5290230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ko-KR" altLang="en-US" sz="2500"/>
              <a:t>                               					</a:t>
            </a:r>
          </a:p>
          <a:p>
            <a:pPr marL="0" indent="0">
              <a:buNone/>
              <a:defRPr/>
            </a:pPr>
            <a:r>
              <a:rPr lang="ko-KR" altLang="en-US" sz="2500"/>
              <a:t>							</a:t>
            </a:r>
            <a:r>
              <a:rPr lang="en-US" altLang="ko-KR" sz="2500"/>
              <a:t>1.</a:t>
            </a:r>
            <a:r>
              <a:rPr lang="ko-KR" altLang="en-US" sz="2500"/>
              <a:t> 상세페이지에서는 카페이름</a:t>
            </a:r>
            <a:r>
              <a:rPr lang="en-US" altLang="ko-KR" sz="2500"/>
              <a:t>,</a:t>
            </a:r>
          </a:p>
          <a:p>
            <a:pPr>
              <a:defRPr/>
            </a:pPr>
            <a:r>
              <a:rPr lang="ko-KR" altLang="en-US" sz="2500"/>
              <a:t>							  주소</a:t>
            </a:r>
            <a:r>
              <a:rPr lang="en-US" altLang="ko-KR" sz="2500"/>
              <a:t>,</a:t>
            </a:r>
            <a:r>
              <a:rPr lang="ko-KR" altLang="en-US" sz="2500"/>
              <a:t>전화번호</a:t>
            </a:r>
            <a:r>
              <a:rPr lang="en-US" altLang="ko-KR" sz="2500"/>
              <a:t>,</a:t>
            </a:r>
            <a:r>
              <a:rPr lang="ko-KR" altLang="en-US" sz="2500"/>
              <a:t>대표 메뉴</a:t>
            </a:r>
            <a:r>
              <a:rPr lang="en-US" altLang="ko-KR" sz="2500"/>
              <a:t>,</a:t>
            </a:r>
            <a:endParaRPr lang="ko-KR" altLang="en-US" sz="2500"/>
          </a:p>
          <a:p>
            <a:pPr marL="0" indent="0">
              <a:buNone/>
              <a:defRPr/>
            </a:pPr>
            <a:r>
              <a:rPr lang="ko-KR" altLang="en-US" sz="2500"/>
              <a:t>							  가격대</a:t>
            </a:r>
            <a:r>
              <a:rPr lang="en-US" altLang="ko-KR" sz="2500"/>
              <a:t>,</a:t>
            </a:r>
            <a:r>
              <a:rPr lang="ko-KR" altLang="en-US" sz="2500"/>
              <a:t>주차가능여부</a:t>
            </a:r>
            <a:r>
              <a:rPr lang="en-US" altLang="ko-KR" sz="2500"/>
              <a:t>,</a:t>
            </a:r>
            <a:endParaRPr lang="ko-KR" altLang="en-US" sz="2500"/>
          </a:p>
          <a:p>
            <a:pPr marL="0" indent="0">
              <a:buNone/>
              <a:defRPr/>
            </a:pPr>
            <a:r>
              <a:rPr lang="ko-KR" altLang="en-US" sz="2500"/>
              <a:t>							  영업시간</a:t>
            </a:r>
            <a:r>
              <a:rPr lang="en-US" altLang="ko-KR" sz="2500"/>
              <a:t>,</a:t>
            </a:r>
            <a:r>
              <a:rPr lang="ko-KR" altLang="en-US" sz="2500"/>
              <a:t> 휴무일</a:t>
            </a:r>
            <a:r>
              <a:rPr lang="en-US" altLang="ko-KR" sz="2500"/>
              <a:t>,</a:t>
            </a:r>
            <a:endParaRPr lang="ko-KR" altLang="en-US" sz="2500"/>
          </a:p>
          <a:p>
            <a:pPr marL="0" indent="0">
              <a:buNone/>
              <a:defRPr/>
            </a:pPr>
            <a:r>
              <a:rPr lang="ko-KR" altLang="en-US" sz="2500"/>
              <a:t>							  웹사이트</a:t>
            </a:r>
            <a:r>
              <a:rPr lang="en-US" altLang="ko-KR" sz="2500"/>
              <a:t>/SNS,</a:t>
            </a:r>
            <a:r>
              <a:rPr lang="ko-KR" altLang="en-US" sz="2500"/>
              <a:t> 메뉴별 가격</a:t>
            </a:r>
          </a:p>
          <a:p>
            <a:pPr marL="0" indent="0">
              <a:buNone/>
              <a:defRPr/>
            </a:pPr>
            <a:r>
              <a:rPr lang="ko-KR" altLang="en-US" sz="2500"/>
              <a:t>							  을 확인할 수 있다</a:t>
            </a:r>
            <a:r>
              <a:rPr lang="en-US" altLang="ko-KR" sz="2500"/>
              <a:t>.</a:t>
            </a:r>
            <a:r>
              <a:rPr lang="ko-KR" altLang="en-US" sz="2500"/>
              <a:t> </a:t>
            </a:r>
          </a:p>
          <a:p>
            <a:pPr marL="0" indent="0">
              <a:buNone/>
              <a:defRPr/>
            </a:pPr>
            <a:r>
              <a:rPr lang="ko-KR" altLang="en-US"/>
              <a:t>        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rcRect l="1280" t="900" r="25640" b="-900"/>
          <a:stretch>
            <a:fillRect/>
          </a:stretch>
        </p:blipFill>
        <p:spPr>
          <a:xfrm>
            <a:off x="503464" y="1906816"/>
            <a:ext cx="6204856" cy="4528456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1027339" y="2966356"/>
            <a:ext cx="3946071" cy="2966357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1.</a:t>
            </a:r>
            <a:r>
              <a:rPr lang="ko-KR" altLang="en-US" dirty="0"/>
              <a:t>커뮤니티 메뉴 클릭</a:t>
            </a:r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092987" y="3435750"/>
            <a:ext cx="1560256" cy="57137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338952F-616D-4703-A57D-D7F7E95F72DC}"/>
              </a:ext>
            </a:extLst>
          </p:cNvPr>
          <p:cNvGrpSpPr/>
          <p:nvPr/>
        </p:nvGrpSpPr>
        <p:grpSpPr>
          <a:xfrm>
            <a:off x="2953957" y="3540952"/>
            <a:ext cx="6233752" cy="430888"/>
            <a:chOff x="5817711" y="838565"/>
            <a:chExt cx="6233752" cy="430888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9D4E5FA-A6BD-4472-8990-03BB291A765F}"/>
                </a:ext>
              </a:extLst>
            </p:cNvPr>
            <p:cNvSpPr/>
            <p:nvPr/>
          </p:nvSpPr>
          <p:spPr>
            <a:xfrm>
              <a:off x="7511604" y="838566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소개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8CC7FA6-926A-43EE-BB58-D0F3162DDCEE}"/>
                </a:ext>
              </a:extLst>
            </p:cNvPr>
            <p:cNvSpPr/>
            <p:nvPr/>
          </p:nvSpPr>
          <p:spPr>
            <a:xfrm>
              <a:off x="9100570" y="838565"/>
              <a:ext cx="1313180" cy="43088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커뮤니티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B5A5BE5-8BA7-4872-B3BD-809983292F55}"/>
                </a:ext>
              </a:extLst>
            </p:cNvPr>
            <p:cNvSpPr/>
            <p:nvPr/>
          </p:nvSpPr>
          <p:spPr>
            <a:xfrm>
              <a:off x="5817711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신청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72101D1-8D65-4537-8D33-3CA1574E69AA}"/>
                </a:ext>
              </a:extLst>
            </p:cNvPr>
            <p:cNvSpPr/>
            <p:nvPr/>
          </p:nvSpPr>
          <p:spPr>
            <a:xfrm>
              <a:off x="10638897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고객 센터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2763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2.</a:t>
            </a:r>
            <a:r>
              <a:rPr lang="ko-KR" altLang="en-US" dirty="0"/>
              <a:t>커뮤니티 </a:t>
            </a:r>
            <a:r>
              <a:rPr lang="ko-KR" altLang="en-US" dirty="0" err="1"/>
              <a:t>메인화면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7E501FA-DD33-4A24-844A-2A4D80747791}"/>
              </a:ext>
            </a:extLst>
          </p:cNvPr>
          <p:cNvSpPr/>
          <p:nvPr/>
        </p:nvSpPr>
        <p:spPr>
          <a:xfrm>
            <a:off x="1899327" y="4227433"/>
            <a:ext cx="7372213" cy="24284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C39C150-270D-4253-870F-5FD5ED8562A4}"/>
              </a:ext>
            </a:extLst>
          </p:cNvPr>
          <p:cNvSpPr txBox="1"/>
          <p:nvPr/>
        </p:nvSpPr>
        <p:spPr>
          <a:xfrm>
            <a:off x="9436603" y="3738695"/>
            <a:ext cx="2629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커뮤니티 메뉴의 </a:t>
            </a:r>
            <a:r>
              <a:rPr lang="ko-KR" altLang="en-US" sz="1400" dirty="0" err="1"/>
              <a:t>메인화면이다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작성된 후기들이 카드형으로 구성되어 표시된다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7243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3.</a:t>
            </a:r>
            <a:r>
              <a:rPr lang="ko-KR" altLang="en-US" dirty="0"/>
              <a:t>커뮤니티 상세보기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7E501FA-DD33-4A24-844A-2A4D80747791}"/>
              </a:ext>
            </a:extLst>
          </p:cNvPr>
          <p:cNvSpPr/>
          <p:nvPr/>
        </p:nvSpPr>
        <p:spPr>
          <a:xfrm>
            <a:off x="1899328" y="4227433"/>
            <a:ext cx="1493990" cy="11798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C39C150-270D-4253-870F-5FD5ED8562A4}"/>
              </a:ext>
            </a:extLst>
          </p:cNvPr>
          <p:cNvSpPr txBox="1"/>
          <p:nvPr/>
        </p:nvSpPr>
        <p:spPr>
          <a:xfrm>
            <a:off x="9436603" y="3738695"/>
            <a:ext cx="26298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카드를 클릭한다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6473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4.</a:t>
            </a:r>
            <a:r>
              <a:rPr lang="ko-KR" altLang="en-US" dirty="0"/>
              <a:t>커뮤니티 상세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7E501FA-DD33-4A24-844A-2A4D80747791}"/>
              </a:ext>
            </a:extLst>
          </p:cNvPr>
          <p:cNvSpPr/>
          <p:nvPr/>
        </p:nvSpPr>
        <p:spPr>
          <a:xfrm>
            <a:off x="1455577" y="3738695"/>
            <a:ext cx="7669762" cy="27541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C39C150-270D-4253-870F-5FD5ED8562A4}"/>
              </a:ext>
            </a:extLst>
          </p:cNvPr>
          <p:cNvSpPr txBox="1"/>
          <p:nvPr/>
        </p:nvSpPr>
        <p:spPr>
          <a:xfrm>
            <a:off x="9185399" y="3738695"/>
            <a:ext cx="28810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작성자 정보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카페명</a:t>
            </a:r>
            <a:r>
              <a:rPr lang="en-US" altLang="ko-KR" sz="1400" dirty="0"/>
              <a:t>, </a:t>
            </a:r>
            <a:r>
              <a:rPr lang="ko-KR" altLang="en-US" sz="1400" dirty="0"/>
              <a:t>카페사진</a:t>
            </a:r>
            <a:r>
              <a:rPr lang="en-US" altLang="ko-KR" sz="1400" dirty="0"/>
              <a:t>,</a:t>
            </a:r>
          </a:p>
          <a:p>
            <a:r>
              <a:rPr lang="ko-KR" altLang="en-US" sz="1400" dirty="0"/>
              <a:t>태그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작성글을</a:t>
            </a:r>
            <a:r>
              <a:rPr lang="ko-KR" altLang="en-US" sz="1400" dirty="0"/>
              <a:t> 보여준다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목록 버튼으로 이전으로</a:t>
            </a:r>
            <a:endParaRPr lang="en-US" altLang="ko-KR" sz="1400" dirty="0"/>
          </a:p>
          <a:p>
            <a:r>
              <a:rPr lang="ko-KR" altLang="en-US" sz="1400" dirty="0"/>
              <a:t>돌아갈 수 있다</a:t>
            </a:r>
            <a:r>
              <a:rPr lang="en-US" altLang="ko-KR" sz="1400" dirty="0"/>
              <a:t>.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979B3CA2-6C8A-459F-9E81-320EF2B12631}"/>
              </a:ext>
            </a:extLst>
          </p:cNvPr>
          <p:cNvGrpSpPr/>
          <p:nvPr/>
        </p:nvGrpSpPr>
        <p:grpSpPr>
          <a:xfrm>
            <a:off x="361950" y="1825625"/>
            <a:ext cx="9227976" cy="4602151"/>
            <a:chOff x="0" y="109808"/>
            <a:chExt cx="12192000" cy="6665987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C398485E-6C51-4A96-AA08-6E5DC9C8601A}"/>
                </a:ext>
              </a:extLst>
            </p:cNvPr>
            <p:cNvGrpSpPr/>
            <p:nvPr/>
          </p:nvGrpSpPr>
          <p:grpSpPr>
            <a:xfrm>
              <a:off x="0" y="109808"/>
              <a:ext cx="12192000" cy="2703181"/>
              <a:chOff x="0" y="109808"/>
              <a:chExt cx="12192000" cy="2703181"/>
            </a:xfrm>
          </p:grpSpPr>
          <p:pic>
            <p:nvPicPr>
              <p:cNvPr id="59" name="그림 58">
                <a:extLst>
                  <a:ext uri="{FF2B5EF4-FFF2-40B4-BE49-F238E27FC236}">
                    <a16:creationId xmlns:a16="http://schemas.microsoft.com/office/drawing/2014/main" id="{067167AA-C7D5-42FC-9EA2-4185DD0A584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tretch>
                <a:fillRect/>
              </a:stretch>
            </p:blipFill>
            <p:spPr>
              <a:xfrm>
                <a:off x="0" y="962735"/>
                <a:ext cx="12192000" cy="1850254"/>
              </a:xfrm>
              <a:prstGeom prst="rect">
                <a:avLst/>
              </a:prstGeom>
            </p:spPr>
          </p:pic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88DDBC97-0D3E-4C5F-B7D3-B35B46668CF6}"/>
                  </a:ext>
                </a:extLst>
              </p:cNvPr>
              <p:cNvSpPr/>
              <p:nvPr/>
            </p:nvSpPr>
            <p:spPr>
              <a:xfrm>
                <a:off x="9845188" y="109808"/>
                <a:ext cx="2287807" cy="178088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en-US" altLang="ko-KR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home |</a:t>
                </a:r>
                <a:r>
                  <a:rPr lang="ko-KR" altLang="en-US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 로그인 </a:t>
                </a:r>
                <a:r>
                  <a:rPr lang="en-US" altLang="ko-KR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| </a:t>
                </a:r>
                <a:r>
                  <a:rPr lang="ko-KR" altLang="en-US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회원가입</a:t>
                </a:r>
                <a:endParaRPr lang="en-US" altLang="ko-KR" sz="14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D936538A-8051-4B9F-ABBC-E3A4A19DB370}"/>
                  </a:ext>
                </a:extLst>
              </p:cNvPr>
              <p:cNvGrpSpPr/>
              <p:nvPr/>
            </p:nvGrpSpPr>
            <p:grpSpPr>
              <a:xfrm>
                <a:off x="5817711" y="503005"/>
                <a:ext cx="6233752" cy="430888"/>
                <a:chOff x="5817711" y="838565"/>
                <a:chExt cx="6233752" cy="430888"/>
              </a:xfrm>
            </p:grpSpPr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6847A0FB-28BD-4116-815A-9C9BD35E7383}"/>
                    </a:ext>
                  </a:extLst>
                </p:cNvPr>
                <p:cNvSpPr/>
                <p:nvPr/>
              </p:nvSpPr>
              <p:spPr>
                <a:xfrm>
                  <a:off x="7511604" y="838566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cap="none" spc="0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소개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E09A6B75-3739-4026-B57C-C7BF6B9A1E6F}"/>
                    </a:ext>
                  </a:extLst>
                </p:cNvPr>
                <p:cNvSpPr/>
                <p:nvPr/>
              </p:nvSpPr>
              <p:spPr>
                <a:xfrm>
                  <a:off x="9100570" y="838565"/>
                  <a:ext cx="1313180" cy="430887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커뮤니티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4" name="직사각형 63">
                  <a:extLst>
                    <a:ext uri="{FF2B5EF4-FFF2-40B4-BE49-F238E27FC236}">
                      <a16:creationId xmlns:a16="http://schemas.microsoft.com/office/drawing/2014/main" id="{CC608C42-FA4E-4988-BFB4-AA3B0B244465}"/>
                    </a:ext>
                  </a:extLst>
                </p:cNvPr>
                <p:cNvSpPr/>
                <p:nvPr/>
              </p:nvSpPr>
              <p:spPr>
                <a:xfrm>
                  <a:off x="5817711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cap="none" spc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신청</a:t>
                  </a:r>
                  <a:endParaRPr lang="en-US" altLang="ko-KR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5" name="직사각형 64">
                  <a:extLst>
                    <a:ext uri="{FF2B5EF4-FFF2-40B4-BE49-F238E27FC236}">
                      <a16:creationId xmlns:a16="http://schemas.microsoft.com/office/drawing/2014/main" id="{81E8EA04-C5BE-478F-AACC-5E1C8095F21F}"/>
                    </a:ext>
                  </a:extLst>
                </p:cNvPr>
                <p:cNvSpPr/>
                <p:nvPr/>
              </p:nvSpPr>
              <p:spPr>
                <a:xfrm>
                  <a:off x="10638897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고객 센터</a:t>
                  </a:r>
                  <a:endParaRPr lang="en-US" altLang="ko-KR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</p:grp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637AFDC7-5F07-4BD5-851C-96DD47B6E8BE}"/>
                </a:ext>
              </a:extLst>
            </p:cNvPr>
            <p:cNvGrpSpPr/>
            <p:nvPr/>
          </p:nvGrpSpPr>
          <p:grpSpPr>
            <a:xfrm>
              <a:off x="1686731" y="3868700"/>
              <a:ext cx="9580478" cy="2420133"/>
              <a:chOff x="1696062" y="3070685"/>
              <a:chExt cx="9580478" cy="2877147"/>
            </a:xfrm>
          </p:grpSpPr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ADB5594-9FBC-4CA8-BE57-83C3F46036D8}"/>
                  </a:ext>
                </a:extLst>
              </p:cNvPr>
              <p:cNvSpPr txBox="1"/>
              <p:nvPr/>
            </p:nvSpPr>
            <p:spPr>
              <a:xfrm>
                <a:off x="1780728" y="3070685"/>
                <a:ext cx="2571750" cy="5299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ko-KR" altLang="en-US" sz="1400" b="1" dirty="0"/>
                  <a:t>카페이름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FD38A99C-9737-48F2-AFA4-2AC8B5A005D2}"/>
                  </a:ext>
                </a:extLst>
              </p:cNvPr>
              <p:cNvSpPr txBox="1"/>
              <p:nvPr/>
            </p:nvSpPr>
            <p:spPr>
              <a:xfrm>
                <a:off x="1696062" y="3662505"/>
                <a:ext cx="6932084" cy="12719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sz="1400" dirty="0"/>
                  <a:t>   </a:t>
                </a:r>
                <a:r>
                  <a:rPr lang="ko-KR" altLang="en-US" sz="1400" dirty="0"/>
                  <a:t>태그</a:t>
                </a:r>
                <a:endParaRPr lang="en-US" altLang="ko-KR" sz="1400" dirty="0"/>
              </a:p>
              <a:p>
                <a:pPr>
                  <a:defRPr/>
                </a:pPr>
                <a:r>
                  <a:rPr lang="en-US" altLang="ko-KR" sz="1400" dirty="0"/>
                  <a:t>   </a:t>
                </a:r>
              </a:p>
              <a:p>
                <a:pPr>
                  <a:defRPr/>
                </a:pPr>
                <a:r>
                  <a:rPr lang="en-US" altLang="ko-KR" sz="1400" dirty="0"/>
                  <a:t>    </a:t>
                </a:r>
                <a:r>
                  <a:rPr lang="ko-KR" altLang="en-US" sz="1400" dirty="0" err="1"/>
                  <a:t>작성글</a:t>
                </a:r>
                <a:endParaRPr lang="en-US" altLang="ko-KR" sz="1400" dirty="0"/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545E7946-45D8-4A1A-8F56-7B9F8F21AD98}"/>
                  </a:ext>
                </a:extLst>
              </p:cNvPr>
              <p:cNvSpPr/>
              <p:nvPr/>
            </p:nvSpPr>
            <p:spPr>
              <a:xfrm>
                <a:off x="7762874" y="3185583"/>
                <a:ext cx="3513666" cy="2762249"/>
              </a:xfrm>
              <a:prstGeom prst="rect">
                <a:avLst/>
              </a:prstGeom>
              <a:solidFill>
                <a:schemeClr val="lt2"/>
              </a:solidFill>
              <a:ln>
                <a:solidFill>
                  <a:schemeClr val="dk1"/>
                </a:solidFill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9F0DB20-D1A9-410F-846A-46592BB790F7}"/>
                </a:ext>
              </a:extLst>
            </p:cNvPr>
            <p:cNvSpPr txBox="1"/>
            <p:nvPr/>
          </p:nvSpPr>
          <p:spPr>
            <a:xfrm>
              <a:off x="8143873" y="4175447"/>
              <a:ext cx="2688169" cy="757858"/>
            </a:xfrm>
            <a:prstGeom prst="rect">
              <a:avLst/>
            </a:prstGeom>
            <a:solidFill>
              <a:schemeClr val="lt1"/>
            </a:solidFill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dirty="0"/>
                <a:t>카페 </a:t>
              </a:r>
              <a:r>
                <a:rPr lang="ko-KR" altLang="en-US" sz="1400" dirty="0" err="1"/>
                <a:t>신청시</a:t>
              </a:r>
              <a:r>
                <a:rPr lang="ko-KR" altLang="en-US" sz="1400" dirty="0"/>
                <a:t> 제출했던 메인사진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B515F718-12DB-4475-8EE3-7C57C717824E}"/>
                </a:ext>
              </a:extLst>
            </p:cNvPr>
            <p:cNvSpPr/>
            <p:nvPr/>
          </p:nvSpPr>
          <p:spPr>
            <a:xfrm>
              <a:off x="2135567" y="2393190"/>
              <a:ext cx="7880200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C4706428-1329-402E-9160-9729F0CDD53D}"/>
                </a:ext>
              </a:extLst>
            </p:cNvPr>
            <p:cNvSpPr/>
            <p:nvPr/>
          </p:nvSpPr>
          <p:spPr>
            <a:xfrm>
              <a:off x="9146737" y="2393190"/>
              <a:ext cx="912460" cy="2814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>
                  <a:solidFill>
                    <a:schemeClr val="tx1"/>
                  </a:solidFill>
                </a:rPr>
                <a:t>검색</a:t>
              </a:r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93D95B46-B23D-4FCA-8D97-38AE335FAF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b="78532"/>
            <a:stretch/>
          </p:blipFill>
          <p:spPr>
            <a:xfrm>
              <a:off x="1820326" y="3087745"/>
              <a:ext cx="3273215" cy="57279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A45981E-7B3E-4470-99AB-C86CEF2C1E8B}"/>
                </a:ext>
              </a:extLst>
            </p:cNvPr>
            <p:cNvSpPr txBox="1"/>
            <p:nvPr/>
          </p:nvSpPr>
          <p:spPr>
            <a:xfrm>
              <a:off x="1780729" y="2922819"/>
              <a:ext cx="2928120" cy="4458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 dirty="0"/>
                <a:t>작성자 정보</a:t>
              </a: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109F0D93-B165-4E61-B39F-26581AD3FA0B}"/>
                </a:ext>
              </a:extLst>
            </p:cNvPr>
            <p:cNvSpPr/>
            <p:nvPr/>
          </p:nvSpPr>
          <p:spPr>
            <a:xfrm>
              <a:off x="1780729" y="6447453"/>
              <a:ext cx="1108826" cy="32834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dirty="0">
                  <a:solidFill>
                    <a:schemeClr val="tx1"/>
                  </a:solidFill>
                </a:rPr>
                <a:t>목록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448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검색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1.</a:t>
            </a:r>
            <a:r>
              <a:rPr lang="ko-KR" altLang="en-US" dirty="0"/>
              <a:t>커뮤니티 검색기준 선택</a:t>
            </a:r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0E07E96-5CAA-4B7F-9CCA-E3409EF6AA12}"/>
              </a:ext>
            </a:extLst>
          </p:cNvPr>
          <p:cNvSpPr/>
          <p:nvPr/>
        </p:nvSpPr>
        <p:spPr>
          <a:xfrm>
            <a:off x="1899328" y="3700135"/>
            <a:ext cx="2078608" cy="422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7D115D6-8BE3-41FB-AC65-BF4EC85DD8D6}"/>
              </a:ext>
            </a:extLst>
          </p:cNvPr>
          <p:cNvSpPr txBox="1"/>
          <p:nvPr/>
        </p:nvSpPr>
        <p:spPr>
          <a:xfrm>
            <a:off x="9436603" y="3738695"/>
            <a:ext cx="2629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드롭박스</a:t>
            </a:r>
            <a:r>
              <a:rPr lang="ko-KR" altLang="en-US" sz="1400" dirty="0"/>
              <a:t> 형식으로</a:t>
            </a:r>
            <a:endParaRPr lang="en-US" altLang="ko-KR" sz="1400" dirty="0"/>
          </a:p>
          <a:p>
            <a:r>
              <a:rPr lang="ko-KR" altLang="en-US" sz="1400" dirty="0" err="1"/>
              <a:t>카페명</a:t>
            </a:r>
            <a:r>
              <a:rPr lang="en-US" altLang="ko-KR" sz="1400" dirty="0"/>
              <a:t>, </a:t>
            </a:r>
            <a:r>
              <a:rPr lang="ko-KR" altLang="en-US" sz="1400" dirty="0"/>
              <a:t>작성자명</a:t>
            </a:r>
            <a:r>
              <a:rPr lang="en-US" altLang="ko-KR" sz="1400" dirty="0"/>
              <a:t>, </a:t>
            </a:r>
            <a:r>
              <a:rPr lang="ko-KR" altLang="en-US" sz="1400" dirty="0"/>
              <a:t>태그명을</a:t>
            </a:r>
            <a:endParaRPr lang="en-US" altLang="ko-KR" sz="1400" dirty="0"/>
          </a:p>
          <a:p>
            <a:r>
              <a:rPr lang="ko-KR" altLang="en-US" sz="1400" dirty="0"/>
              <a:t>선택 할 수 있다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7350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검색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2.</a:t>
            </a:r>
            <a:r>
              <a:rPr lang="ko-KR" altLang="en-US" dirty="0"/>
              <a:t>커뮤니티 검색</a:t>
            </a:r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0E07E96-5CAA-4B7F-9CCA-E3409EF6AA12}"/>
              </a:ext>
            </a:extLst>
          </p:cNvPr>
          <p:cNvSpPr/>
          <p:nvPr/>
        </p:nvSpPr>
        <p:spPr>
          <a:xfrm>
            <a:off x="3914743" y="3700135"/>
            <a:ext cx="4105153" cy="422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7D115D6-8BE3-41FB-AC65-BF4EC85DD8D6}"/>
              </a:ext>
            </a:extLst>
          </p:cNvPr>
          <p:cNvSpPr txBox="1"/>
          <p:nvPr/>
        </p:nvSpPr>
        <p:spPr>
          <a:xfrm>
            <a:off x="9436603" y="3738695"/>
            <a:ext cx="2755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키워드 입력 후 검색을 클릭한다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3562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>
            <a:extLst>
              <a:ext uri="{FF2B5EF4-FFF2-40B4-BE49-F238E27FC236}">
                <a16:creationId xmlns:a16="http://schemas.microsoft.com/office/drawing/2014/main" id="{64D7E84A-BBAD-4F32-9463-4707CE165358}"/>
              </a:ext>
            </a:extLst>
          </p:cNvPr>
          <p:cNvSpPr/>
          <p:nvPr/>
        </p:nvSpPr>
        <p:spPr>
          <a:xfrm>
            <a:off x="8528059" y="1842222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글 작성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1.</a:t>
            </a:r>
            <a:r>
              <a:rPr lang="ko-KR" altLang="en-US" dirty="0"/>
              <a:t>로그인 클릭한다</a:t>
            </a:r>
            <a:r>
              <a:rPr lang="en-US" altLang="ko-KR" dirty="0"/>
              <a:t>.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F1E02F-08DD-493A-B917-42CAB31FE3F9}"/>
              </a:ext>
            </a:extLst>
          </p:cNvPr>
          <p:cNvSpPr/>
          <p:nvPr/>
        </p:nvSpPr>
        <p:spPr>
          <a:xfrm>
            <a:off x="8240223" y="3707169"/>
            <a:ext cx="677209" cy="422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F015E67-A029-4BEB-919D-FA097A120F1F}"/>
              </a:ext>
            </a:extLst>
          </p:cNvPr>
          <p:cNvSpPr txBox="1"/>
          <p:nvPr/>
        </p:nvSpPr>
        <p:spPr>
          <a:xfrm>
            <a:off x="9436603" y="3738695"/>
            <a:ext cx="26298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드롭박스</a:t>
            </a:r>
            <a:r>
              <a:rPr lang="ko-KR" altLang="en-US" sz="1400" dirty="0"/>
              <a:t> 형식으로</a:t>
            </a:r>
            <a:endParaRPr lang="en-US" altLang="ko-KR" sz="1400" dirty="0"/>
          </a:p>
          <a:p>
            <a:r>
              <a:rPr lang="ko-KR" altLang="en-US" sz="1400" dirty="0" err="1"/>
              <a:t>카페명</a:t>
            </a:r>
            <a:r>
              <a:rPr lang="en-US" altLang="ko-KR" sz="1400" dirty="0"/>
              <a:t>, </a:t>
            </a:r>
            <a:r>
              <a:rPr lang="ko-KR" altLang="en-US" sz="1400" dirty="0"/>
              <a:t>작성자명</a:t>
            </a:r>
            <a:r>
              <a:rPr lang="en-US" altLang="ko-KR" sz="1400" dirty="0"/>
              <a:t>, </a:t>
            </a:r>
            <a:r>
              <a:rPr lang="ko-KR" altLang="en-US" sz="1400" dirty="0"/>
              <a:t>태그명을</a:t>
            </a:r>
            <a:endParaRPr lang="en-US" altLang="ko-KR" sz="1400" dirty="0"/>
          </a:p>
          <a:p>
            <a:r>
              <a:rPr lang="ko-KR" altLang="en-US" sz="1400" dirty="0"/>
              <a:t>선택 할 수 있다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9563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글 작성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2.</a:t>
            </a:r>
            <a:r>
              <a:rPr lang="ko-KR" altLang="en-US" dirty="0"/>
              <a:t>일반 로그인을 한다</a:t>
            </a:r>
            <a:r>
              <a:rPr lang="en-US" altLang="ko-KR" dirty="0"/>
              <a:t>.</a:t>
            </a:r>
            <a:endParaRPr lang="ko-KR" altLang="en-US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162FFD56-1331-405C-AE1D-6EBA80653617}"/>
              </a:ext>
            </a:extLst>
          </p:cNvPr>
          <p:cNvGrpSpPr/>
          <p:nvPr/>
        </p:nvGrpSpPr>
        <p:grpSpPr>
          <a:xfrm>
            <a:off x="3778898" y="1082350"/>
            <a:ext cx="4814596" cy="4236098"/>
            <a:chOff x="3778898" y="1082350"/>
            <a:chExt cx="4814596" cy="4236098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B01F500B-E028-4A49-8444-D6735BD453CA}"/>
                </a:ext>
              </a:extLst>
            </p:cNvPr>
            <p:cNvSpPr/>
            <p:nvPr/>
          </p:nvSpPr>
          <p:spPr>
            <a:xfrm>
              <a:off x="3778898" y="1082350"/>
              <a:ext cx="4814596" cy="423609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EB207A19-23E6-4FA9-9424-150496CE2927}"/>
                </a:ext>
              </a:extLst>
            </p:cNvPr>
            <p:cNvSpPr/>
            <p:nvPr/>
          </p:nvSpPr>
          <p:spPr>
            <a:xfrm>
              <a:off x="3830216" y="1207590"/>
              <a:ext cx="4711959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배너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680E5414-715B-4980-8D58-58C39321E69F}"/>
              </a:ext>
            </a:extLst>
          </p:cNvPr>
          <p:cNvGrpSpPr/>
          <p:nvPr/>
        </p:nvGrpSpPr>
        <p:grpSpPr>
          <a:xfrm>
            <a:off x="3959877" y="1974675"/>
            <a:ext cx="4511351" cy="3255856"/>
            <a:chOff x="3959877" y="2133297"/>
            <a:chExt cx="4511351" cy="3255856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05D303E4-857C-4209-8EDB-98AB4CEFF744}"/>
                </a:ext>
              </a:extLst>
            </p:cNvPr>
            <p:cNvSpPr/>
            <p:nvPr/>
          </p:nvSpPr>
          <p:spPr>
            <a:xfrm>
              <a:off x="3959877" y="2133297"/>
              <a:ext cx="4511351" cy="325585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7D971A40-7E53-4F4A-B9C0-47D7C37B02F3}"/>
                </a:ext>
              </a:extLst>
            </p:cNvPr>
            <p:cNvSpPr/>
            <p:nvPr/>
          </p:nvSpPr>
          <p:spPr>
            <a:xfrm>
              <a:off x="4030823" y="2197467"/>
              <a:ext cx="2155373" cy="59404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일반 로그인</a:t>
              </a: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0113A8C0-2B59-4244-9F06-B5B28ECA60BC}"/>
                </a:ext>
              </a:extLst>
            </p:cNvPr>
            <p:cNvSpPr/>
            <p:nvPr/>
          </p:nvSpPr>
          <p:spPr>
            <a:xfrm>
              <a:off x="6237514" y="2197467"/>
              <a:ext cx="2155373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기업 로그인</a:t>
              </a:r>
            </a:p>
          </p:txBody>
        </p:sp>
      </p:grp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543D0151-8B42-4A56-BA44-B064B235EDCC}"/>
              </a:ext>
            </a:extLst>
          </p:cNvPr>
          <p:cNvSpPr/>
          <p:nvPr/>
        </p:nvSpPr>
        <p:spPr>
          <a:xfrm>
            <a:off x="4290236" y="4889239"/>
            <a:ext cx="3791917" cy="27867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아이디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비밀번호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회원가입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59" name="표 12">
            <a:extLst>
              <a:ext uri="{FF2B5EF4-FFF2-40B4-BE49-F238E27FC236}">
                <a16:creationId xmlns:a16="http://schemas.microsoft.com/office/drawing/2014/main" id="{A0D52D65-2684-48D1-A727-18CB0DEBD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389312"/>
              </p:ext>
            </p:extLst>
          </p:nvPr>
        </p:nvGraphicFramePr>
        <p:xfrm>
          <a:off x="4030822" y="3051089"/>
          <a:ext cx="4362066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1033">
                  <a:extLst>
                    <a:ext uri="{9D8B030D-6E8A-4147-A177-3AD203B41FA5}">
                      <a16:colId xmlns:a16="http://schemas.microsoft.com/office/drawing/2014/main" val="3620267748"/>
                    </a:ext>
                  </a:extLst>
                </a:gridCol>
                <a:gridCol w="2181033">
                  <a:extLst>
                    <a:ext uri="{9D8B030D-6E8A-4147-A177-3AD203B41FA5}">
                      <a16:colId xmlns:a16="http://schemas.microsoft.com/office/drawing/2014/main" val="3497666703"/>
                    </a:ext>
                  </a:extLst>
                </a:gridCol>
              </a:tblGrid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2504046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 아이디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1422764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9521782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비밀번호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1570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2511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글 작성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3.</a:t>
            </a:r>
            <a:r>
              <a:rPr lang="ko-KR" altLang="en-US" dirty="0"/>
              <a:t>작성하기를 클릭한다</a:t>
            </a:r>
            <a:r>
              <a:rPr lang="en-US" altLang="ko-KR" dirty="0"/>
              <a:t>.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4D7DC73-2ADE-4165-9359-A0344D5D4BCD}"/>
              </a:ext>
            </a:extLst>
          </p:cNvPr>
          <p:cNvGrpSpPr/>
          <p:nvPr/>
        </p:nvGrpSpPr>
        <p:grpSpPr>
          <a:xfrm>
            <a:off x="353008" y="1825624"/>
            <a:ext cx="9517224" cy="4830229"/>
            <a:chOff x="0" y="109808"/>
            <a:chExt cx="12192000" cy="7092974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C9613B3-AD51-44B0-9DE5-C6EA50852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C0B157-A9A0-42FC-B8E3-B996D1996E2A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F4C3DA1-2430-4517-B392-FAFE4E8D7136}"/>
                </a:ext>
              </a:extLst>
            </p:cNvPr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4CC41BEC-BD3D-4A37-A146-69754D7AA476}"/>
                  </a:ext>
                </a:extLst>
              </p:cNvPr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205ED153-0D8E-4B10-B948-CE518FF63276}"/>
                  </a:ext>
                </a:extLst>
              </p:cNvPr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067680B-31C1-44E8-9AE8-F3D2C3EDBD3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12204A-3E47-4DCC-96EA-4955966D9FA6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48E031D2-89A2-4D18-B7EE-E9ED29B6F4CF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0C83D74F-9F23-4DE6-A10F-ECCAB9921880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F7B3F5-BC8A-4094-B73F-99D16760AABA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8" name="화살표: 위쪽 17">
              <a:extLst>
                <a:ext uri="{FF2B5EF4-FFF2-40B4-BE49-F238E27FC236}">
                  <a16:creationId xmlns:a16="http://schemas.microsoft.com/office/drawing/2014/main" id="{E5961E07-07E2-4E7B-9801-EA4B200668C2}"/>
                </a:ext>
              </a:extLst>
            </p:cNvPr>
            <p:cNvSpPr/>
            <p:nvPr/>
          </p:nvSpPr>
          <p:spPr>
            <a:xfrm>
              <a:off x="11807242" y="6064897"/>
              <a:ext cx="328771" cy="530913"/>
            </a:xfrm>
            <a:prstGeom prst="upArrow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tx1"/>
                  </a:solidFill>
                </a:rPr>
                <a:t>Top</a:t>
              </a:r>
              <a:endParaRPr lang="ko-KR" altLang="en-US" sz="10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5C0FE6D-4630-4AA7-9DDA-99FBFD6E5428}"/>
                </a:ext>
              </a:extLst>
            </p:cNvPr>
            <p:cNvGrpSpPr/>
            <p:nvPr/>
          </p:nvGrpSpPr>
          <p:grpSpPr>
            <a:xfrm>
              <a:off x="4645339" y="3062245"/>
              <a:ext cx="5031956" cy="281434"/>
              <a:chOff x="4645339" y="3062245"/>
              <a:chExt cx="4558111" cy="281434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C2886EBD-91CB-4228-B31A-1E07CE2A25B2}"/>
                  </a:ext>
                </a:extLst>
              </p:cNvPr>
              <p:cNvSpPr/>
              <p:nvPr/>
            </p:nvSpPr>
            <p:spPr>
              <a:xfrm>
                <a:off x="4645339" y="3062245"/>
                <a:ext cx="4556625" cy="281434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119C2829-ABE6-4DB2-8EF4-68FDF3773CA8}"/>
                  </a:ext>
                </a:extLst>
              </p:cNvPr>
              <p:cNvSpPr/>
              <p:nvPr/>
            </p:nvSpPr>
            <p:spPr>
              <a:xfrm>
                <a:off x="8290990" y="3062245"/>
                <a:ext cx="912460" cy="28143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EC3BCAE-1941-4E4D-9000-C763ADA9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3628776"/>
              <a:ext cx="1747753" cy="169369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6B478A3-505D-4EB1-9808-521DECBAD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3628776"/>
              <a:ext cx="1747753" cy="1693697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558861D-7506-429B-94D9-90F990CC2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3628776"/>
              <a:ext cx="1747753" cy="1693697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21265C2-1F9D-4099-AFE8-2B4DC25C2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3628776"/>
              <a:ext cx="1747753" cy="1693697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7C06869C-65C5-47EE-A7F2-31B95F288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3628776"/>
              <a:ext cx="1747753" cy="169369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4D90675E-A2BD-4594-8C28-C42F4A0D7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5567" y="5509085"/>
              <a:ext cx="1747753" cy="1693697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92F025DD-FECE-41A7-8C6F-661483930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20999" y="5509085"/>
              <a:ext cx="1747753" cy="1693697"/>
            </a:xfrm>
            <a:prstGeom prst="rect">
              <a:avLst/>
            </a:prstGeom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22854396-3EF2-4DE1-B9B1-047F24499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6431" y="5509085"/>
              <a:ext cx="1747753" cy="1693697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A5D3B97B-6F52-4A2E-B7B6-D9F851843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1863" y="5509085"/>
              <a:ext cx="1747753" cy="1693697"/>
            </a:xfrm>
            <a:prstGeom prst="rect">
              <a:avLst/>
            </a:prstGeom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39A4D0A-EDDC-4F30-B166-D5651C697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295" y="5509085"/>
              <a:ext cx="1747753" cy="1693697"/>
            </a:xfrm>
            <a:prstGeom prst="rect">
              <a:avLst/>
            </a:prstGeom>
          </p:spPr>
        </p:pic>
        <p:sp>
          <p:nvSpPr>
            <p:cNvPr id="30" name="모서리가 둥근 직사각형 4">
              <a:extLst>
                <a:ext uri="{FF2B5EF4-FFF2-40B4-BE49-F238E27FC236}">
                  <a16:creationId xmlns:a16="http://schemas.microsoft.com/office/drawing/2014/main" id="{66D14D16-082C-43A4-A5DC-18884101C788}"/>
                </a:ext>
              </a:extLst>
            </p:cNvPr>
            <p:cNvSpPr/>
            <p:nvPr/>
          </p:nvSpPr>
          <p:spPr>
            <a:xfrm>
              <a:off x="2198779" y="3059730"/>
              <a:ext cx="2358443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tx1"/>
                  </a:solidFill>
                </a:rPr>
                <a:t>카페명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순서도: 병합 30">
              <a:extLst>
                <a:ext uri="{FF2B5EF4-FFF2-40B4-BE49-F238E27FC236}">
                  <a16:creationId xmlns:a16="http://schemas.microsoft.com/office/drawing/2014/main" id="{A51362DB-398B-4687-92E9-031D6FCB811B}"/>
                </a:ext>
              </a:extLst>
            </p:cNvPr>
            <p:cNvSpPr/>
            <p:nvPr/>
          </p:nvSpPr>
          <p:spPr>
            <a:xfrm>
              <a:off x="4303550" y="3084897"/>
              <a:ext cx="186560" cy="247878"/>
            </a:xfrm>
            <a:prstGeom prst="flowChartMerg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A066714-36E4-4F90-868E-7FBC67CFC731}"/>
                </a:ext>
              </a:extLst>
            </p:cNvPr>
            <p:cNvSpPr txBox="1"/>
            <p:nvPr/>
          </p:nvSpPr>
          <p:spPr>
            <a:xfrm>
              <a:off x="2135567" y="3993160"/>
              <a:ext cx="1747753" cy="370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카페 대표 사진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31C71B8-AC90-411E-A3E7-B88C00F8E93D}"/>
                </a:ext>
              </a:extLst>
            </p:cNvPr>
            <p:cNvSpPr txBox="1"/>
            <p:nvPr/>
          </p:nvSpPr>
          <p:spPr>
            <a:xfrm>
              <a:off x="2135567" y="3616839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작성자 프로필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96B99F-1A50-40FC-92EE-8D0A3F363E7F}"/>
                </a:ext>
              </a:extLst>
            </p:cNvPr>
            <p:cNvSpPr txBox="1"/>
            <p:nvPr/>
          </p:nvSpPr>
          <p:spPr>
            <a:xfrm>
              <a:off x="2135567" y="4605352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태그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12CC9-EC1F-4807-8BB7-0EF3E4F13B4D}"/>
                </a:ext>
              </a:extLst>
            </p:cNvPr>
            <p:cNvSpPr txBox="1"/>
            <p:nvPr/>
          </p:nvSpPr>
          <p:spPr>
            <a:xfrm>
              <a:off x="2135567" y="4953033"/>
              <a:ext cx="1747753" cy="416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 err="1"/>
                <a:t>작성글</a:t>
              </a:r>
              <a:endParaRPr lang="ko-KR" altLang="en-US" sz="1400" dirty="0"/>
            </a:p>
          </p:txBody>
        </p:sp>
        <p:sp>
          <p:nvSpPr>
            <p:cNvPr id="36" name="모서리가 둥근 직사각형 4">
              <a:extLst>
                <a:ext uri="{FF2B5EF4-FFF2-40B4-BE49-F238E27FC236}">
                  <a16:creationId xmlns:a16="http://schemas.microsoft.com/office/drawing/2014/main" id="{60EE3EBD-37DF-4A45-84DC-85633B2CC446}"/>
                </a:ext>
              </a:extLst>
            </p:cNvPr>
            <p:cNvSpPr/>
            <p:nvPr/>
          </p:nvSpPr>
          <p:spPr>
            <a:xfrm>
              <a:off x="9888748" y="3059730"/>
              <a:ext cx="1358402" cy="281434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작성하기</a:t>
              </a:r>
            </a:p>
          </p:txBody>
        </p:sp>
      </p:grp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F1E02F-08DD-493A-B917-42CAB31FE3F9}"/>
              </a:ext>
            </a:extLst>
          </p:cNvPr>
          <p:cNvSpPr/>
          <p:nvPr/>
        </p:nvSpPr>
        <p:spPr>
          <a:xfrm>
            <a:off x="8240223" y="3707169"/>
            <a:ext cx="677209" cy="422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921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D1804E-8B21-41AB-BA0D-4C239DE79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4916"/>
            <a:ext cx="10515600" cy="5320683"/>
          </a:xfrm>
        </p:spPr>
        <p:txBody>
          <a:bodyPr>
            <a:normAutofit fontScale="92500" lnSpcReduction="10000"/>
          </a:bodyPr>
          <a:lstStyle/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위 도표와 같이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전국의 카페 시장이 나날이 확대대고 있다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카페는 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공간과 경험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＇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을 판매하는 사업으로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메뉴 요소에서 각 카페 브랜드에 대한 소비자 니즈도 다르다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따라서 니즈를 충족 시키기 위한 차별화는 필수라는 결론이 나온다</a:t>
            </a:r>
            <a:r>
              <a:rPr lang="en-US" altLang="ko-KR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실제로 카페업계에서는 매장 경쟁력 강화를 위하여 아래와 같은 다양한 움직임을 보이며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예술적인 인테리어를 채용한 아트 카페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커피 이외의 메뉴를 개발하려는 시도</a:t>
            </a:r>
            <a:endParaRPr lang="en-US" altLang="ko-KR" sz="13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r>
              <a:rPr lang="ko-KR" altLang="en-US" sz="1300" b="0" i="0" dirty="0">
                <a:solidFill>
                  <a:srgbClr val="33353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가성비를 핵심 가치로 내세워 사업을 확대하는 브랜드</a:t>
            </a:r>
            <a:endParaRPr lang="en-US" altLang="ko-KR" sz="13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 fontAlgn="base">
              <a:buFont typeface="+mj-lt"/>
              <a:buAutoNum type="arabicPeriod"/>
            </a:pPr>
            <a:endParaRPr lang="en-US" altLang="ko-KR" sz="1400" dirty="0">
              <a:solidFill>
                <a:srgbClr val="33353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소비자들은 수많은 카페 속에서 자신의 니즈를 충족시킬 수 있는 카페를 방문하기 어려워졌다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 fontAlgn="base"/>
            <a:r>
              <a:rPr lang="ko-KR" altLang="en-US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우리는 이를 돕기 위한 예술적인 인테리어를 중점으로 카페를 소개하는 웹페이지를 만들려고 한다</a:t>
            </a:r>
            <a:r>
              <a:rPr lang="en-US" altLang="ko-KR" sz="1400" dirty="0">
                <a:solidFill>
                  <a:srgbClr val="33353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1400" b="0" i="0" dirty="0">
              <a:solidFill>
                <a:srgbClr val="33353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ko-KR" altLang="en-US" sz="14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0A3C03B-184F-47DB-B4BB-9368D7E9313D}"/>
              </a:ext>
            </a:extLst>
          </p:cNvPr>
          <p:cNvGrpSpPr/>
          <p:nvPr/>
        </p:nvGrpSpPr>
        <p:grpSpPr>
          <a:xfrm>
            <a:off x="838201" y="1384917"/>
            <a:ext cx="10515599" cy="2282208"/>
            <a:chOff x="838201" y="2047682"/>
            <a:chExt cx="11135544" cy="247105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BB3C7B8-C9E6-4539-B340-5F04D73E6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1" y="2052184"/>
              <a:ext cx="5257800" cy="246655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482C3ED1-FE2A-4217-B42A-D5E7E25FD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047682"/>
              <a:ext cx="5877745" cy="2466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53457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스토리보드</a:t>
            </a:r>
            <a:r>
              <a:rPr lang="en-US" altLang="ko-KR" dirty="0"/>
              <a:t>_</a:t>
            </a:r>
            <a:r>
              <a:rPr lang="ko-KR" altLang="en-US" dirty="0"/>
              <a:t>커뮤니티 글 작성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61950" y="1825625"/>
            <a:ext cx="10991850" cy="435133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altLang="ko-KR" dirty="0"/>
              <a:t>4.</a:t>
            </a:r>
            <a:r>
              <a:rPr lang="ko-KR" altLang="en-US" dirty="0"/>
              <a:t>게시글을 작성한다</a:t>
            </a:r>
            <a:r>
              <a:rPr lang="en-US" altLang="ko-KR" dirty="0"/>
              <a:t>.</a:t>
            </a:r>
            <a:endParaRPr lang="en-US" altLang="ko-KR" sz="2500" dirty="0"/>
          </a:p>
          <a:p>
            <a:pPr marL="0" indent="0">
              <a:buNone/>
              <a:defRPr/>
            </a:pPr>
            <a:endParaRPr lang="en-US" altLang="ko-KR" sz="2500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F1E02F-08DD-493A-B917-42CAB31FE3F9}"/>
              </a:ext>
            </a:extLst>
          </p:cNvPr>
          <p:cNvSpPr/>
          <p:nvPr/>
        </p:nvSpPr>
        <p:spPr>
          <a:xfrm>
            <a:off x="1492899" y="4012163"/>
            <a:ext cx="8061648" cy="26715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11212858-B75C-44EB-B7EE-6D96DF5A83D5}"/>
              </a:ext>
            </a:extLst>
          </p:cNvPr>
          <p:cNvGrpSpPr/>
          <p:nvPr/>
        </p:nvGrpSpPr>
        <p:grpSpPr>
          <a:xfrm>
            <a:off x="361950" y="1769423"/>
            <a:ext cx="9610531" cy="4555498"/>
            <a:chOff x="0" y="109808"/>
            <a:chExt cx="12192000" cy="6066872"/>
          </a:xfrm>
        </p:grpSpPr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303171EB-82B0-4B27-98A4-3D93A987BE71}"/>
                </a:ext>
              </a:extLst>
            </p:cNvPr>
            <p:cNvGrpSpPr/>
            <p:nvPr/>
          </p:nvGrpSpPr>
          <p:grpSpPr>
            <a:xfrm>
              <a:off x="0" y="109808"/>
              <a:ext cx="12192000" cy="2703181"/>
              <a:chOff x="0" y="109808"/>
              <a:chExt cx="12192000" cy="2703181"/>
            </a:xfrm>
          </p:grpSpPr>
          <p:pic>
            <p:nvPicPr>
              <p:cNvPr id="58" name="그림 57">
                <a:extLst>
                  <a:ext uri="{FF2B5EF4-FFF2-40B4-BE49-F238E27FC236}">
                    <a16:creationId xmlns:a16="http://schemas.microsoft.com/office/drawing/2014/main" id="{252E45AB-156F-4A10-AFB0-A5BEE1A419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tretch>
                <a:fillRect/>
              </a:stretch>
            </p:blipFill>
            <p:spPr>
              <a:xfrm>
                <a:off x="0" y="962735"/>
                <a:ext cx="12192000" cy="1850254"/>
              </a:xfrm>
              <a:prstGeom prst="rect">
                <a:avLst/>
              </a:prstGeom>
            </p:spPr>
          </p:pic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AD23A798-6A74-46F3-8064-788B5BE4281A}"/>
                  </a:ext>
                </a:extLst>
              </p:cNvPr>
              <p:cNvSpPr/>
              <p:nvPr/>
            </p:nvSpPr>
            <p:spPr>
              <a:xfrm>
                <a:off x="9845188" y="109808"/>
                <a:ext cx="2287807" cy="178088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en-US" altLang="ko-KR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home |</a:t>
                </a:r>
                <a:r>
                  <a:rPr lang="ko-KR" altLang="en-US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 로그인 </a:t>
                </a:r>
                <a:r>
                  <a:rPr lang="en-US" altLang="ko-KR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| </a:t>
                </a:r>
                <a:r>
                  <a:rPr lang="ko-KR" altLang="en-US" sz="14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회원가입</a:t>
                </a:r>
                <a:endParaRPr lang="en-US" altLang="ko-KR" sz="14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624A9BCF-CA9C-4E45-A8AC-075989740FFD}"/>
                  </a:ext>
                </a:extLst>
              </p:cNvPr>
              <p:cNvGrpSpPr/>
              <p:nvPr/>
            </p:nvGrpSpPr>
            <p:grpSpPr>
              <a:xfrm>
                <a:off x="5817711" y="503005"/>
                <a:ext cx="6233752" cy="430888"/>
                <a:chOff x="5817711" y="838565"/>
                <a:chExt cx="6233752" cy="430888"/>
              </a:xfrm>
            </p:grpSpPr>
            <p:sp>
              <p:nvSpPr>
                <p:cNvPr id="61" name="직사각형 60">
                  <a:extLst>
                    <a:ext uri="{FF2B5EF4-FFF2-40B4-BE49-F238E27FC236}">
                      <a16:creationId xmlns:a16="http://schemas.microsoft.com/office/drawing/2014/main" id="{CA4AD52A-1DFD-4D38-97B4-7FB5D52A72D2}"/>
                    </a:ext>
                  </a:extLst>
                </p:cNvPr>
                <p:cNvSpPr/>
                <p:nvPr/>
              </p:nvSpPr>
              <p:spPr>
                <a:xfrm>
                  <a:off x="7511604" y="838566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cap="none" spc="0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소개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708494F4-474E-44C5-9D73-E03158AA819E}"/>
                    </a:ext>
                  </a:extLst>
                </p:cNvPr>
                <p:cNvSpPr/>
                <p:nvPr/>
              </p:nvSpPr>
              <p:spPr>
                <a:xfrm>
                  <a:off x="9100570" y="838565"/>
                  <a:ext cx="1313180" cy="430887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커뮤니티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D8FCAC1D-D3BD-4979-AA93-D374C659128B}"/>
                    </a:ext>
                  </a:extLst>
                </p:cNvPr>
                <p:cNvSpPr/>
                <p:nvPr/>
              </p:nvSpPr>
              <p:spPr>
                <a:xfrm>
                  <a:off x="5817711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 cap="none" spc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신청</a:t>
                  </a:r>
                  <a:endParaRPr lang="en-US" altLang="ko-KR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64" name="직사각형 63">
                  <a:extLst>
                    <a:ext uri="{FF2B5EF4-FFF2-40B4-BE49-F238E27FC236}">
                      <a16:creationId xmlns:a16="http://schemas.microsoft.com/office/drawing/2014/main" id="{CAEF5125-9570-400C-918D-C81F6F7A804A}"/>
                    </a:ext>
                  </a:extLst>
                </p:cNvPr>
                <p:cNvSpPr/>
                <p:nvPr/>
              </p:nvSpPr>
              <p:spPr>
                <a:xfrm>
                  <a:off x="10638897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>
                    <a:defRPr/>
                  </a:pPr>
                  <a:r>
                    <a:rPr lang="ko-KR" altLang="en-US" sz="2200" b="1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고객 센터</a:t>
                  </a:r>
                  <a:endParaRPr lang="en-US" altLang="ko-KR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</p:grp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9D7B953B-1CA8-4112-B022-25F9F8F2FF87}"/>
                </a:ext>
              </a:extLst>
            </p:cNvPr>
            <p:cNvGrpSpPr/>
            <p:nvPr/>
          </p:nvGrpSpPr>
          <p:grpSpPr>
            <a:xfrm>
              <a:off x="1686731" y="3393621"/>
              <a:ext cx="9580478" cy="2783059"/>
              <a:chOff x="1696062" y="3164773"/>
              <a:chExt cx="9580478" cy="2783059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8C958A8E-5D49-402F-AC02-4E17697649DB}"/>
                  </a:ext>
                </a:extLst>
              </p:cNvPr>
              <p:cNvSpPr txBox="1"/>
              <p:nvPr/>
            </p:nvSpPr>
            <p:spPr>
              <a:xfrm>
                <a:off x="1968244" y="3164773"/>
                <a:ext cx="2571749" cy="40988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ko-KR" altLang="en-US" sz="1400" dirty="0" err="1"/>
                  <a:t>카페명</a:t>
                </a:r>
                <a:endParaRPr lang="ko-KR" altLang="en-US" sz="14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4FF62719-0E68-44EF-B15B-B3CB470B33EA}"/>
                  </a:ext>
                </a:extLst>
              </p:cNvPr>
              <p:cNvSpPr txBox="1"/>
              <p:nvPr/>
            </p:nvSpPr>
            <p:spPr>
              <a:xfrm>
                <a:off x="1696062" y="3550533"/>
                <a:ext cx="6932084" cy="6968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sz="1400" dirty="0"/>
                  <a:t>   </a:t>
                </a:r>
                <a:r>
                  <a:rPr lang="ko-KR" altLang="en-US" sz="1400" dirty="0"/>
                  <a:t>태그</a:t>
                </a:r>
                <a:r>
                  <a:rPr lang="en-US" altLang="ko-KR" sz="1400" dirty="0"/>
                  <a:t>	</a:t>
                </a:r>
                <a:r>
                  <a:rPr lang="en-US" altLang="ko-KR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 </a:t>
                </a:r>
                <a:r>
                  <a:rPr lang="ko-KR" altLang="en-US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모던 </a:t>
                </a:r>
                <a:r>
                  <a:rPr lang="en-US" altLang="ko-KR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 </a:t>
                </a:r>
                <a:r>
                  <a:rPr lang="ko-KR" altLang="en-US" sz="1400" dirty="0" err="1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인더스트리얼</a:t>
                </a:r>
                <a:r>
                  <a:rPr lang="ko-KR" altLang="en-US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 </a:t>
                </a:r>
                <a:r>
                  <a:rPr lang="en-US" altLang="ko-KR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 </a:t>
                </a:r>
                <a:r>
                  <a:rPr lang="ko-KR" altLang="en-US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빈티지 </a:t>
                </a:r>
                <a:r>
                  <a:rPr lang="en-US" altLang="ko-KR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 </a:t>
                </a:r>
                <a:r>
                  <a:rPr lang="ko-KR" altLang="en-US" sz="1400" dirty="0" err="1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미니멀</a:t>
                </a:r>
                <a:r>
                  <a:rPr lang="ko-KR" altLang="en-US" sz="1400" dirty="0">
                    <a:solidFill>
                      <a:schemeClr val="dk1"/>
                    </a:solidFill>
                    <a:latin typeface="맑은 고딕"/>
                    <a:ea typeface="맑은 고딕"/>
                    <a:cs typeface="Arial"/>
                    <a:sym typeface="Wingdings"/>
                  </a:rPr>
                  <a:t>  </a:t>
                </a:r>
                <a:endParaRPr lang="en-US" altLang="ko-KR" sz="1400" dirty="0"/>
              </a:p>
              <a:p>
                <a:pPr>
                  <a:defRPr/>
                </a:pPr>
                <a:r>
                  <a:rPr lang="en-US" altLang="ko-KR" sz="1400" dirty="0"/>
                  <a:t>   </a:t>
                </a:r>
                <a:r>
                  <a:rPr lang="ko-KR" altLang="en-US" sz="1400" dirty="0"/>
                  <a:t>글 작성</a:t>
                </a:r>
                <a:endParaRPr lang="en-US" altLang="ko-KR" sz="1400" dirty="0"/>
              </a:p>
            </p:txBody>
          </p:sp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7DE95B71-1D1D-4348-A41A-AD74BAB2375A}"/>
                  </a:ext>
                </a:extLst>
              </p:cNvPr>
              <p:cNvSpPr/>
              <p:nvPr/>
            </p:nvSpPr>
            <p:spPr>
              <a:xfrm>
                <a:off x="7762874" y="3185583"/>
                <a:ext cx="3513666" cy="2762249"/>
              </a:xfrm>
              <a:prstGeom prst="rect">
                <a:avLst/>
              </a:prstGeom>
              <a:solidFill>
                <a:schemeClr val="lt2"/>
              </a:solidFill>
              <a:ln>
                <a:solidFill>
                  <a:schemeClr val="dk1"/>
                </a:solidFill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761BBC7-CE0D-4D93-B7B8-A1BD9FCF54B3}"/>
                </a:ext>
              </a:extLst>
            </p:cNvPr>
            <p:cNvSpPr txBox="1"/>
            <p:nvPr/>
          </p:nvSpPr>
          <p:spPr>
            <a:xfrm>
              <a:off x="8143873" y="3606280"/>
              <a:ext cx="2688168" cy="696808"/>
            </a:xfrm>
            <a:prstGeom prst="rect">
              <a:avLst/>
            </a:prstGeom>
            <a:solidFill>
              <a:schemeClr val="lt1"/>
            </a:solidFill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dirty="0"/>
                <a:t>카페 </a:t>
              </a:r>
              <a:r>
                <a:rPr lang="ko-KR" altLang="en-US" sz="1400" dirty="0" err="1"/>
                <a:t>신청시</a:t>
              </a:r>
              <a:r>
                <a:rPr lang="ko-KR" altLang="en-US" sz="1400" dirty="0"/>
                <a:t> 제출했던 메인사진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8F43F8D0-3567-4E5F-BE1C-99FB207F67E7}"/>
                </a:ext>
              </a:extLst>
            </p:cNvPr>
            <p:cNvSpPr/>
            <p:nvPr/>
          </p:nvSpPr>
          <p:spPr>
            <a:xfrm>
              <a:off x="2135567" y="2393190"/>
              <a:ext cx="7880200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A2708544-60C9-45D2-9F9A-C58B13F23A01}"/>
                </a:ext>
              </a:extLst>
            </p:cNvPr>
            <p:cNvSpPr/>
            <p:nvPr/>
          </p:nvSpPr>
          <p:spPr>
            <a:xfrm>
              <a:off x="9146737" y="2393190"/>
              <a:ext cx="912460" cy="2814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>
                  <a:solidFill>
                    <a:schemeClr val="tx1"/>
                  </a:solidFill>
                </a:rPr>
                <a:t>검색</a:t>
              </a: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97E412CB-1235-4AE0-9AB6-22EDEC43926B}"/>
                </a:ext>
              </a:extLst>
            </p:cNvPr>
            <p:cNvSpPr/>
            <p:nvPr/>
          </p:nvSpPr>
          <p:spPr>
            <a:xfrm>
              <a:off x="3569187" y="3434902"/>
              <a:ext cx="3749188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1D714F57-46F6-4C81-9372-D4F431199D1B}"/>
                </a:ext>
              </a:extLst>
            </p:cNvPr>
            <p:cNvSpPr/>
            <p:nvPr/>
          </p:nvSpPr>
          <p:spPr>
            <a:xfrm>
              <a:off x="6606073" y="3434902"/>
              <a:ext cx="755732" cy="2814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dirty="0">
                  <a:solidFill>
                    <a:schemeClr val="tx1"/>
                  </a:solidFill>
                </a:rPr>
                <a:t>찾기</a:t>
              </a: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3F62F357-7478-4228-9646-1218C0C17CD4}"/>
                </a:ext>
              </a:extLst>
            </p:cNvPr>
            <p:cNvSpPr/>
            <p:nvPr/>
          </p:nvSpPr>
          <p:spPr>
            <a:xfrm>
              <a:off x="1958914" y="4422711"/>
              <a:ext cx="5552690" cy="175396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3E81B76-BB36-41D1-9F89-230D3B8B9936}"/>
              </a:ext>
            </a:extLst>
          </p:cNvPr>
          <p:cNvSpPr/>
          <p:nvPr/>
        </p:nvSpPr>
        <p:spPr>
          <a:xfrm>
            <a:off x="8647784" y="6387213"/>
            <a:ext cx="595717" cy="2113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E8EAE81B-9652-4F66-9EE2-3ECE30C416EB}"/>
              </a:ext>
            </a:extLst>
          </p:cNvPr>
          <p:cNvSpPr/>
          <p:nvPr/>
        </p:nvSpPr>
        <p:spPr>
          <a:xfrm>
            <a:off x="7885328" y="6387213"/>
            <a:ext cx="595717" cy="2113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완료</a:t>
            </a:r>
          </a:p>
        </p:txBody>
      </p:sp>
    </p:spTree>
    <p:extLst>
      <p:ext uri="{BB962C8B-B14F-4D97-AF65-F5344CB8AC3E}">
        <p14:creationId xmlns:p14="http://schemas.microsoft.com/office/powerpoint/2010/main" val="70605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스토리보드 고객센터</a:t>
            </a:r>
            <a:r>
              <a:rPr lang="en-US" altLang="ko-KR" dirty="0"/>
              <a:t>_</a:t>
            </a:r>
            <a:r>
              <a:rPr lang="ko-KR" altLang="en-US" dirty="0"/>
              <a:t>이동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736" y="2613380"/>
            <a:ext cx="4177005" cy="2981169"/>
          </a:xfrm>
        </p:spPr>
      </p:pic>
      <p:sp>
        <p:nvSpPr>
          <p:cNvPr id="9" name="직사각형 8"/>
          <p:cNvSpPr/>
          <p:nvPr/>
        </p:nvSpPr>
        <p:spPr>
          <a:xfrm>
            <a:off x="9153605" y="3452262"/>
            <a:ext cx="1736035" cy="4505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9153605" y="3946191"/>
            <a:ext cx="1736035" cy="4505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9153605" y="4421802"/>
            <a:ext cx="1736035" cy="45057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792386" y="1959885"/>
            <a:ext cx="319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[</a:t>
            </a:r>
            <a:r>
              <a:rPr lang="ko-KR" altLang="en-US" dirty="0"/>
              <a:t>고객센터</a:t>
            </a:r>
            <a:r>
              <a:rPr lang="en-US" altLang="ko-KR" dirty="0"/>
              <a:t>]</a:t>
            </a:r>
            <a:r>
              <a:rPr lang="ko-KR" altLang="en-US" dirty="0"/>
              <a:t>를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158446" y="2056731"/>
            <a:ext cx="4300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2. </a:t>
            </a:r>
            <a:r>
              <a:rPr lang="ko-KR" altLang="en-US" sz="1400" dirty="0"/>
              <a:t>자주 이용하는 게시판은 모아서 표시한다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8414"/>
            <a:ext cx="7064630" cy="4056247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6433779" y="2613380"/>
            <a:ext cx="404305" cy="2153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7887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스토리보드 고객센터</a:t>
            </a:r>
            <a:r>
              <a:rPr lang="en-US" altLang="ko-KR" dirty="0"/>
              <a:t>_</a:t>
            </a:r>
            <a:r>
              <a:rPr lang="ko-KR" altLang="en-US" dirty="0"/>
              <a:t>자주 묻는 질문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771" y="2499360"/>
            <a:ext cx="7225461" cy="421064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838200" y="1822788"/>
            <a:ext cx="8819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고객센터</a:t>
            </a:r>
            <a:r>
              <a:rPr lang="en-US" altLang="ko-KR" dirty="0"/>
              <a:t>]</a:t>
            </a:r>
            <a:r>
              <a:rPr lang="ko-KR" altLang="en-US" dirty="0"/>
              <a:t> 클릭 후  처음 화면은 </a:t>
            </a:r>
            <a:r>
              <a:rPr lang="en-US" altLang="ko-KR" dirty="0"/>
              <a:t>[</a:t>
            </a:r>
            <a:r>
              <a:rPr lang="ko-KR" altLang="en-US" dirty="0"/>
              <a:t>자주 묻는 질문</a:t>
            </a:r>
            <a:r>
              <a:rPr lang="en-US" altLang="ko-KR" dirty="0"/>
              <a:t>]</a:t>
            </a:r>
            <a:r>
              <a:rPr lang="ko-KR" altLang="en-US" dirty="0"/>
              <a:t>으로 설정한다</a:t>
            </a:r>
            <a:r>
              <a:rPr lang="en-US" altLang="ko-KR" dirty="0"/>
              <a:t>.  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65462" y="4496986"/>
            <a:ext cx="6731726" cy="3188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748568" y="3448594"/>
            <a:ext cx="3171775" cy="4222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96882" y="3958462"/>
            <a:ext cx="3905152" cy="4063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752330" y="2770671"/>
            <a:ext cx="4117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자주 묻는 질문을 검색할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752330" y="3573656"/>
            <a:ext cx="4117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게시판 상단 혹은 좌측에 </a:t>
            </a:r>
            <a:r>
              <a:rPr lang="en-US" altLang="ko-KR" dirty="0"/>
              <a:t>[</a:t>
            </a:r>
            <a:r>
              <a:rPr lang="ko-KR" altLang="en-US" dirty="0"/>
              <a:t>고객센터</a:t>
            </a:r>
            <a:r>
              <a:rPr lang="en-US" altLang="ko-KR" dirty="0"/>
              <a:t>]</a:t>
            </a:r>
            <a:r>
              <a:rPr lang="ko-KR" altLang="en-US" dirty="0"/>
              <a:t>메뉴 내비게이션을 이용하여 게시판을 이동할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752329" y="4930639"/>
            <a:ext cx="4117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[</a:t>
            </a:r>
            <a:r>
              <a:rPr lang="ko-KR" altLang="en-US" dirty="0"/>
              <a:t>자주 묻는 질문</a:t>
            </a:r>
            <a:r>
              <a:rPr lang="en-US" altLang="ko-KR" dirty="0"/>
              <a:t>] </a:t>
            </a:r>
            <a:r>
              <a:rPr lang="ko-KR" altLang="en-US" dirty="0"/>
              <a:t>을 카테고리별로 분류하여 볼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165462" y="4968656"/>
            <a:ext cx="6731726" cy="1819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752329" y="5790952"/>
            <a:ext cx="411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게시판에서 내용을 확인할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365391" y="3189557"/>
            <a:ext cx="383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2.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2329" y="3614002"/>
            <a:ext cx="383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3.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48344" y="4156319"/>
            <a:ext cx="383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4.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3244" y="4948056"/>
            <a:ext cx="383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5.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414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스토리보드 고객센터</a:t>
            </a:r>
            <a:r>
              <a:rPr lang="en-US" altLang="ko-KR" dirty="0"/>
              <a:t>_</a:t>
            </a:r>
            <a:r>
              <a:rPr lang="ko-KR" altLang="en-US" dirty="0"/>
              <a:t>고객의 소리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19" y="1581784"/>
            <a:ext cx="6109103" cy="5230989"/>
          </a:xfrm>
        </p:spPr>
      </p:pic>
      <p:sp>
        <p:nvSpPr>
          <p:cNvPr id="5" name="직사각형 4"/>
          <p:cNvSpPr/>
          <p:nvPr/>
        </p:nvSpPr>
        <p:spPr>
          <a:xfrm>
            <a:off x="383177" y="3875314"/>
            <a:ext cx="5721532" cy="3570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3616277"/>
            <a:ext cx="604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695066" y="6473498"/>
            <a:ext cx="1152841" cy="3564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331634" y="6242665"/>
            <a:ext cx="417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2.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6701007" y="3644623"/>
            <a:ext cx="5081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고객의 의견을 보내기 전에 유형을 선택하여 보낼 수 있다</a:t>
            </a:r>
            <a:r>
              <a:rPr lang="en-US" altLang="ko-KR" dirty="0"/>
              <a:t>.  </a:t>
            </a:r>
            <a:r>
              <a:rPr lang="ko-KR" alt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6701008" y="5971897"/>
            <a:ext cx="48988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보내기 버튼을 클릭하여 개선요구사항 및 의견을 보낼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1567543" y="2106633"/>
            <a:ext cx="653143" cy="47110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6622631" y="2106633"/>
            <a:ext cx="5081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메뉴 중 </a:t>
            </a:r>
            <a:r>
              <a:rPr lang="en-US" altLang="ko-KR" dirty="0"/>
              <a:t>[</a:t>
            </a:r>
            <a:r>
              <a:rPr lang="ko-KR" altLang="en-US" dirty="0"/>
              <a:t>고객의 소리</a:t>
            </a:r>
            <a:r>
              <a:rPr lang="en-US" altLang="ko-KR" dirty="0"/>
              <a:t>]</a:t>
            </a:r>
            <a:r>
              <a:rPr lang="ko-KR" altLang="en-US" dirty="0"/>
              <a:t>를 클릭하여 게시판을 이동한다</a:t>
            </a:r>
            <a:r>
              <a:rPr lang="en-US" altLang="ko-KR" dirty="0"/>
              <a:t>.  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155754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스토리보드 고객센터</a:t>
            </a:r>
            <a:r>
              <a:rPr lang="en-US" altLang="ko-KR" dirty="0"/>
              <a:t>_ </a:t>
            </a:r>
            <a:r>
              <a:rPr lang="ko-KR" altLang="en-US" dirty="0"/>
              <a:t>공지사항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51" y="2008505"/>
            <a:ext cx="6559915" cy="4351338"/>
          </a:xfrm>
        </p:spPr>
      </p:pic>
      <p:sp>
        <p:nvSpPr>
          <p:cNvPr id="5" name="직사각형 4"/>
          <p:cNvSpPr/>
          <p:nvPr/>
        </p:nvSpPr>
        <p:spPr>
          <a:xfrm>
            <a:off x="269965" y="3250553"/>
            <a:ext cx="6749143" cy="5986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1039" y="2860812"/>
            <a:ext cx="604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2.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420981" y="2682285"/>
            <a:ext cx="644435" cy="4963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037806" y="2452639"/>
            <a:ext cx="58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062652" y="3226705"/>
            <a:ext cx="5154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게시판을 공지사항과 이벤트로 분류할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6946266" y="2385503"/>
            <a:ext cx="5081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메뉴 중 공지사항을 클릭하여 </a:t>
            </a:r>
            <a:r>
              <a:rPr lang="en-US" altLang="ko-KR" dirty="0"/>
              <a:t>[</a:t>
            </a:r>
            <a:r>
              <a:rPr lang="ko-KR" altLang="en-US" dirty="0"/>
              <a:t>공지사항</a:t>
            </a:r>
            <a:r>
              <a:rPr lang="en-US" altLang="ko-KR" dirty="0"/>
              <a:t>]</a:t>
            </a:r>
            <a:r>
              <a:rPr lang="ko-KR" altLang="en-US" dirty="0"/>
              <a:t>으로 이동한다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269964" y="3921112"/>
            <a:ext cx="6792688" cy="26336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062652" y="4510286"/>
            <a:ext cx="5154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게시판에서 공지사항 및 이벤트를 확인할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-78440" y="3837075"/>
            <a:ext cx="58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3.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4708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38700" y="318775"/>
            <a:ext cx="10515600" cy="1325563"/>
          </a:xfrm>
        </p:spPr>
        <p:txBody>
          <a:bodyPr/>
          <a:lstStyle/>
          <a:p>
            <a:r>
              <a:rPr lang="ko-KR" altLang="en-US" dirty="0"/>
              <a:t>스토리보드 고객센터</a:t>
            </a:r>
            <a:r>
              <a:rPr lang="en-US" altLang="ko-KR" dirty="0"/>
              <a:t>_1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38" y="1690688"/>
            <a:ext cx="7420577" cy="4764554"/>
          </a:xfrm>
        </p:spPr>
      </p:pic>
      <p:sp>
        <p:nvSpPr>
          <p:cNvPr id="5" name="직사각형 4"/>
          <p:cNvSpPr/>
          <p:nvPr/>
        </p:nvSpPr>
        <p:spPr>
          <a:xfrm>
            <a:off x="515982" y="4382647"/>
            <a:ext cx="644435" cy="4963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45438" y="4010304"/>
            <a:ext cx="58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1.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15982" y="5549359"/>
            <a:ext cx="1112521" cy="5379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2807" y="5319714"/>
            <a:ext cx="459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2.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936559" y="3466927"/>
            <a:ext cx="4169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 메뉴를 클릭하여 </a:t>
            </a:r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 </a:t>
            </a:r>
            <a:r>
              <a:rPr lang="ko-KR" altLang="en-US" dirty="0"/>
              <a:t>문의 게시판으로 이동한다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936559" y="4694325"/>
            <a:ext cx="4023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 버튼을 클릭하여 새로운 </a:t>
            </a:r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문의를  작성한다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2692688" y="5251333"/>
            <a:ext cx="4387381" cy="14020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2622144" y="4878991"/>
            <a:ext cx="58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3.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7954720" y="5889497"/>
            <a:ext cx="402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 내역을 확인할 수 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49380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 설계 </a:t>
            </a:r>
            <a:r>
              <a:rPr lang="en-US" altLang="ko-KR" dirty="0"/>
              <a:t>UI </a:t>
            </a:r>
            <a:r>
              <a:rPr lang="ko-KR" altLang="en-US" dirty="0"/>
              <a:t>레이아웃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6FDDCF7-B746-4612-90AA-9865700617D9}"/>
              </a:ext>
            </a:extLst>
          </p:cNvPr>
          <p:cNvGrpSpPr/>
          <p:nvPr/>
        </p:nvGrpSpPr>
        <p:grpSpPr>
          <a:xfrm>
            <a:off x="0" y="1476462"/>
            <a:ext cx="12192001" cy="5381538"/>
            <a:chOff x="0" y="0"/>
            <a:chExt cx="12192001" cy="685800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B455934-4CA8-407A-A9BA-2F5C235E23B8}"/>
                </a:ext>
              </a:extLst>
            </p:cNvPr>
            <p:cNvGrpSpPr/>
            <p:nvPr/>
          </p:nvGrpSpPr>
          <p:grpSpPr>
            <a:xfrm>
              <a:off x="1" y="0"/>
              <a:ext cx="12192000" cy="2918206"/>
              <a:chOff x="1" y="0"/>
              <a:chExt cx="12192000" cy="2918206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B8421B7C-3B33-4A82-9E69-DB324EFBDC42}"/>
                  </a:ext>
                </a:extLst>
              </p:cNvPr>
              <p:cNvSpPr/>
              <p:nvPr/>
            </p:nvSpPr>
            <p:spPr>
              <a:xfrm>
                <a:off x="1" y="861389"/>
                <a:ext cx="12192000" cy="205681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배너</a:t>
                </a:r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0A66E352-955E-4AC1-9407-7466DCEC8B85}"/>
                  </a:ext>
                </a:extLst>
              </p:cNvPr>
              <p:cNvSpPr/>
              <p:nvPr/>
            </p:nvSpPr>
            <p:spPr>
              <a:xfrm>
                <a:off x="9236765" y="0"/>
                <a:ext cx="2955234" cy="31805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>
                    <a:solidFill>
                      <a:schemeClr val="tx1"/>
                    </a:solidFill>
                  </a:rPr>
                  <a:t>로그인 </a:t>
                </a:r>
                <a:r>
                  <a:rPr lang="en-US" altLang="ko-KR" sz="2400" b="1" dirty="0">
                    <a:solidFill>
                      <a:schemeClr val="tx1"/>
                    </a:solidFill>
                  </a:rPr>
                  <a:t>| </a:t>
                </a:r>
                <a:r>
                  <a:rPr lang="ko-KR" altLang="en-US" sz="2400" b="1" dirty="0">
                    <a:solidFill>
                      <a:schemeClr val="tx1"/>
                    </a:solidFill>
                  </a:rPr>
                  <a:t>회원가입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7A56C148-1E0F-4502-9C67-488007E4A206}"/>
                  </a:ext>
                </a:extLst>
              </p:cNvPr>
              <p:cNvSpPr/>
              <p:nvPr/>
            </p:nvSpPr>
            <p:spPr>
              <a:xfrm>
                <a:off x="4810538" y="318052"/>
                <a:ext cx="7381461" cy="54333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 dirty="0" err="1">
                    <a:solidFill>
                      <a:schemeClr val="tx1"/>
                    </a:solidFill>
                  </a:rPr>
                  <a:t>메뉴바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A3BF392E-B934-4AFA-9339-887DBDFCDAE3}"/>
                  </a:ext>
                </a:extLst>
              </p:cNvPr>
              <p:cNvSpPr/>
              <p:nvPr/>
            </p:nvSpPr>
            <p:spPr>
              <a:xfrm>
                <a:off x="1939786" y="2218664"/>
                <a:ext cx="8312426" cy="45065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57150"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b="1">
                    <a:solidFill>
                      <a:schemeClr val="tx1"/>
                    </a:solidFill>
                  </a:rPr>
                  <a:t>검색창</a:t>
                </a:r>
                <a:endParaRPr lang="ko-KR" altLang="en-US" sz="24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3A1A6C1-90B7-47EC-B08D-4D4749C4BE81}"/>
                </a:ext>
              </a:extLst>
            </p:cNvPr>
            <p:cNvSpPr/>
            <p:nvPr/>
          </p:nvSpPr>
          <p:spPr>
            <a:xfrm>
              <a:off x="0" y="3001032"/>
              <a:ext cx="1444487" cy="385696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schemeClr val="tx1"/>
                  </a:solidFill>
                </a:rPr>
                <a:t>중</a:t>
              </a:r>
              <a:r>
                <a:rPr lang="en-US" altLang="ko-KR" sz="2400" b="1" dirty="0">
                  <a:solidFill>
                    <a:schemeClr val="tx1"/>
                  </a:solidFill>
                </a:rPr>
                <a:t>,</a:t>
              </a:r>
              <a:r>
                <a:rPr lang="ko-KR" altLang="en-US" sz="2400" b="1" dirty="0">
                  <a:solidFill>
                    <a:schemeClr val="tx1"/>
                  </a:solidFill>
                </a:rPr>
                <a:t>소 </a:t>
              </a:r>
              <a:r>
                <a:rPr lang="ko-KR" altLang="en-US" sz="2400" b="1" dirty="0" err="1">
                  <a:solidFill>
                    <a:schemeClr val="tx1"/>
                  </a:solidFill>
                </a:rPr>
                <a:t>메뉴바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B95706D-FFCD-4370-928A-C6209BE6F9E3}"/>
                </a:ext>
              </a:extLst>
            </p:cNvPr>
            <p:cNvSpPr/>
            <p:nvPr/>
          </p:nvSpPr>
          <p:spPr>
            <a:xfrm>
              <a:off x="11675165" y="3001032"/>
              <a:ext cx="516834" cy="385696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>
                  <a:solidFill>
                    <a:schemeClr val="tx1"/>
                  </a:solidFill>
                </a:rPr>
                <a:t>바로가기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65E7F5E-175D-405A-A864-EA9DC7285B6D}"/>
                </a:ext>
              </a:extLst>
            </p:cNvPr>
            <p:cNvSpPr/>
            <p:nvPr/>
          </p:nvSpPr>
          <p:spPr>
            <a:xfrm>
              <a:off x="1444487" y="3001032"/>
              <a:ext cx="10230678" cy="385696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571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schemeClr val="tx1"/>
                  </a:solidFill>
                </a:rPr>
                <a:t>콘텐츠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30076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C618E886-DEFF-449B-ADFC-845151393A12}"/>
              </a:ext>
            </a:extLst>
          </p:cNvPr>
          <p:cNvGrpSpPr/>
          <p:nvPr/>
        </p:nvGrpSpPr>
        <p:grpSpPr>
          <a:xfrm>
            <a:off x="0" y="109808"/>
            <a:ext cx="12192000" cy="2524643"/>
            <a:chOff x="0" y="109808"/>
            <a:chExt cx="12192000" cy="270318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C974F3C-FA03-48AF-AA18-57501FA15F33}"/>
                </a:ext>
              </a:extLst>
            </p:cNvPr>
            <p:cNvSpPr/>
            <p:nvPr/>
          </p:nvSpPr>
          <p:spPr>
            <a:xfrm>
              <a:off x="10496943" y="109808"/>
              <a:ext cx="681135" cy="251164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C84281B7-1A3D-4CD4-8E56-CD3F1438DE1C}"/>
                </a:ext>
              </a:extLst>
            </p:cNvPr>
            <p:cNvGrpSpPr/>
            <p:nvPr/>
          </p:nvGrpSpPr>
          <p:grpSpPr>
            <a:xfrm>
              <a:off x="0" y="109808"/>
              <a:ext cx="12192000" cy="2703181"/>
              <a:chOff x="0" y="109808"/>
              <a:chExt cx="12192000" cy="2703181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2587CCE6-3EC2-4129-8652-0D90EF1D68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25000"/>
                        </a14:imgEffect>
                        <a14:imgEffect>
                          <a14:saturation sat="10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962735"/>
                <a:ext cx="12192000" cy="1850254"/>
              </a:xfrm>
              <a:prstGeom prst="rect">
                <a:avLst/>
              </a:prstGeom>
            </p:spPr>
          </p:pic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047A0F3-19BD-4506-9CAA-B21DA6762929}"/>
                  </a:ext>
                </a:extLst>
              </p:cNvPr>
              <p:cNvSpPr/>
              <p:nvPr/>
            </p:nvSpPr>
            <p:spPr>
              <a:xfrm>
                <a:off x="9845188" y="109808"/>
                <a:ext cx="2287807" cy="178088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ko-KR" sz="14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home |</a:t>
                </a:r>
                <a:r>
                  <a:rPr lang="ko-KR" altLang="en-US" sz="14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 로그인 </a:t>
                </a:r>
                <a:r>
                  <a:rPr lang="en-US" altLang="ko-KR" sz="14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| </a:t>
                </a:r>
                <a:r>
                  <a:rPr lang="ko-KR" altLang="en-US" sz="14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회원가입</a:t>
                </a:r>
                <a:endParaRPr lang="en-US" altLang="ko-KR" sz="14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953E1724-CF23-4697-900D-5D77C6BDC058}"/>
                  </a:ext>
                </a:extLst>
              </p:cNvPr>
              <p:cNvGrpSpPr/>
              <p:nvPr/>
            </p:nvGrpSpPr>
            <p:grpSpPr>
              <a:xfrm>
                <a:off x="5817711" y="503005"/>
                <a:ext cx="6233752" cy="430888"/>
                <a:chOff x="5817711" y="838565"/>
                <a:chExt cx="6233752" cy="430888"/>
              </a:xfrm>
            </p:grpSpPr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98CB720A-BBBC-48C3-A0F6-6B12E50F70BF}"/>
                    </a:ext>
                  </a:extLst>
                </p:cNvPr>
                <p:cNvSpPr/>
                <p:nvPr/>
              </p:nvSpPr>
              <p:spPr>
                <a:xfrm>
                  <a:off x="7511604" y="838566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ko-KR" altLang="en-US" sz="2200" b="1" cap="none" spc="0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소개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9B83A2DE-24C2-4B2A-AFC1-8467B33FBFD3}"/>
                    </a:ext>
                  </a:extLst>
                </p:cNvPr>
                <p:cNvSpPr/>
                <p:nvPr/>
              </p:nvSpPr>
              <p:spPr>
                <a:xfrm>
                  <a:off x="9100570" y="838565"/>
                  <a:ext cx="1313180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ko-KR" altLang="en-US" sz="2200" b="1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커뮤니티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E3BCCAFF-672D-48B5-BC29-2B25BE80FB12}"/>
                    </a:ext>
                  </a:extLst>
                </p:cNvPr>
                <p:cNvSpPr/>
                <p:nvPr/>
              </p:nvSpPr>
              <p:spPr>
                <a:xfrm>
                  <a:off x="5817711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ko-KR" altLang="en-US" sz="2200" b="1" cap="none" spc="0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카페 신청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B4F8E45E-2EB1-4979-A0F5-1632DD16850C}"/>
                    </a:ext>
                  </a:extLst>
                </p:cNvPr>
                <p:cNvSpPr/>
                <p:nvPr/>
              </p:nvSpPr>
              <p:spPr>
                <a:xfrm>
                  <a:off x="10638897" y="838565"/>
                  <a:ext cx="1412566" cy="430887"/>
                </a:xfrm>
                <a:prstGeom prst="rect">
                  <a:avLst/>
                </a:prstGeom>
                <a:solidFill>
                  <a:schemeClr val="bg1">
                    <a:alpha val="48000"/>
                  </a:schemeClr>
                </a:solidFill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ko-KR" altLang="en-US" sz="2200" b="1" dirty="0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고객 센터</a:t>
                  </a:r>
                  <a:endParaRPr lang="en-US" altLang="ko-KR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</p:grpSp>
        </p:grp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8FDE2E1-4EEC-46F9-8AF5-E2A4B2C57862}"/>
                </a:ext>
              </a:extLst>
            </p:cNvPr>
            <p:cNvSpPr/>
            <p:nvPr/>
          </p:nvSpPr>
          <p:spPr>
            <a:xfrm>
              <a:off x="2135567" y="2393190"/>
              <a:ext cx="7880200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119BDE6-373C-4771-B03B-4A60318F6EFA}"/>
                </a:ext>
              </a:extLst>
            </p:cNvPr>
            <p:cNvSpPr/>
            <p:nvPr/>
          </p:nvSpPr>
          <p:spPr>
            <a:xfrm>
              <a:off x="9146737" y="2393190"/>
              <a:ext cx="912460" cy="2814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dirty="0">
                  <a:solidFill>
                    <a:schemeClr val="tx1"/>
                  </a:solidFill>
                </a:rPr>
                <a:t>검색</a:t>
              </a:r>
            </a:p>
          </p:txBody>
        </p:sp>
      </p:grpSp>
      <p:pic>
        <p:nvPicPr>
          <p:cNvPr id="23" name="그림 22">
            <a:extLst>
              <a:ext uri="{FF2B5EF4-FFF2-40B4-BE49-F238E27FC236}">
                <a16:creationId xmlns:a16="http://schemas.microsoft.com/office/drawing/2014/main" id="{2B2FFBA9-922D-4B36-9DA2-A15C183E65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521" y="3070803"/>
            <a:ext cx="1747753" cy="1693697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46151199-4A23-4807-B02B-DD5B28ADC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953" y="3070803"/>
            <a:ext cx="1747753" cy="1693697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176DF794-80F6-4E71-9DD4-3929A25D0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385" y="3070803"/>
            <a:ext cx="1747753" cy="169369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47877A8-9B4C-481B-826D-12D10C659E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817" y="3070803"/>
            <a:ext cx="1747753" cy="1693697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69F2B11E-569E-4032-B911-E16BC6DFD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249" y="3070803"/>
            <a:ext cx="1747753" cy="1693697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B2C39F1A-9B07-4E70-A009-26356F08B251}"/>
              </a:ext>
            </a:extLst>
          </p:cNvPr>
          <p:cNvSpPr txBox="1"/>
          <p:nvPr/>
        </p:nvSpPr>
        <p:spPr>
          <a:xfrm>
            <a:off x="1696521" y="3435187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카페 대표 사진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36EB569-7AE6-4899-BE1C-A3A1A3F76E8B}"/>
              </a:ext>
            </a:extLst>
          </p:cNvPr>
          <p:cNvSpPr txBox="1"/>
          <p:nvPr/>
        </p:nvSpPr>
        <p:spPr>
          <a:xfrm>
            <a:off x="1696521" y="3058865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작성자 프로필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F4A2BD9-A3B6-43C6-A0E2-796CAF36CAC3}"/>
              </a:ext>
            </a:extLst>
          </p:cNvPr>
          <p:cNvSpPr txBox="1"/>
          <p:nvPr/>
        </p:nvSpPr>
        <p:spPr>
          <a:xfrm>
            <a:off x="1696520" y="4047380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태그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2F68A8B-0259-4AD1-99F8-872EE59B7F1F}"/>
              </a:ext>
            </a:extLst>
          </p:cNvPr>
          <p:cNvSpPr txBox="1"/>
          <p:nvPr/>
        </p:nvSpPr>
        <p:spPr>
          <a:xfrm>
            <a:off x="1696520" y="4395060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작성글</a:t>
            </a:r>
            <a:endParaRPr lang="ko-KR" altLang="en-US" dirty="0"/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8974B951-E8D0-4865-A723-43EFD9AD82C5}"/>
              </a:ext>
            </a:extLst>
          </p:cNvPr>
          <p:cNvGrpSpPr/>
          <p:nvPr/>
        </p:nvGrpSpPr>
        <p:grpSpPr>
          <a:xfrm>
            <a:off x="4268193" y="5179994"/>
            <a:ext cx="1828825" cy="1594463"/>
            <a:chOff x="1167935" y="3056731"/>
            <a:chExt cx="2751005" cy="1984531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AEEF9B5E-FAAE-4796-A9EE-B67049EB3BD2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1984531"/>
              <a:chOff x="1070569" y="2991114"/>
              <a:chExt cx="2751005" cy="1984531"/>
            </a:xfrm>
          </p:grpSpPr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8E45EBD5-C671-4749-A598-6E0AFE8181E6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2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C7C9D8F8-A426-4248-A11E-3F2FF9DC36EE}"/>
                  </a:ext>
                </a:extLst>
              </p:cNvPr>
              <p:cNvSpPr txBox="1"/>
              <p:nvPr/>
            </p:nvSpPr>
            <p:spPr>
              <a:xfrm>
                <a:off x="1070569" y="4450952"/>
                <a:ext cx="2738439" cy="524693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7790E6F-027F-4FF6-9A85-F9335C0D9FD1}"/>
                </a:ext>
              </a:extLst>
            </p:cNvPr>
            <p:cNvSpPr txBox="1"/>
            <p:nvPr/>
          </p:nvSpPr>
          <p:spPr>
            <a:xfrm>
              <a:off x="1195308" y="3429000"/>
              <a:ext cx="2688168" cy="524693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2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306FB59C-64F3-45CE-92CC-65A40DA3AAC8}"/>
              </a:ext>
            </a:extLst>
          </p:cNvPr>
          <p:cNvGrpSpPr/>
          <p:nvPr/>
        </p:nvGrpSpPr>
        <p:grpSpPr>
          <a:xfrm>
            <a:off x="6969658" y="5141897"/>
            <a:ext cx="1828825" cy="1594463"/>
            <a:chOff x="1167935" y="3056731"/>
            <a:chExt cx="2751005" cy="1984531"/>
          </a:xfrm>
        </p:grpSpPr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754DBAE9-D708-476B-AE51-3F9911A9A9DB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1984531"/>
              <a:chOff x="1070569" y="2991114"/>
              <a:chExt cx="2751005" cy="1984531"/>
            </a:xfrm>
          </p:grpSpPr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5C0978DF-18AC-413F-904A-57C7DFCDC7A7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2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D5799EAC-2476-4B10-82D3-60FE16A44690}"/>
                  </a:ext>
                </a:extLst>
              </p:cNvPr>
              <p:cNvSpPr txBox="1"/>
              <p:nvPr/>
            </p:nvSpPr>
            <p:spPr>
              <a:xfrm>
                <a:off x="1070569" y="4450952"/>
                <a:ext cx="2738439" cy="524693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497DC5D-2602-443F-AC41-C59F10F7027B}"/>
                </a:ext>
              </a:extLst>
            </p:cNvPr>
            <p:cNvSpPr txBox="1"/>
            <p:nvPr/>
          </p:nvSpPr>
          <p:spPr>
            <a:xfrm>
              <a:off x="1195308" y="3429000"/>
              <a:ext cx="2688168" cy="524693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2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C8FD9B8C-BC6E-42E3-BC8F-92A81B7A4A79}"/>
              </a:ext>
            </a:extLst>
          </p:cNvPr>
          <p:cNvGrpSpPr/>
          <p:nvPr/>
        </p:nvGrpSpPr>
        <p:grpSpPr>
          <a:xfrm>
            <a:off x="1721687" y="5179994"/>
            <a:ext cx="1828825" cy="1594463"/>
            <a:chOff x="1696520" y="5146438"/>
            <a:chExt cx="1828825" cy="1746143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A0DF7125-11D1-4D6C-99CA-7827B777A244}"/>
                </a:ext>
              </a:extLst>
            </p:cNvPr>
            <p:cNvGrpSpPr/>
            <p:nvPr/>
          </p:nvGrpSpPr>
          <p:grpSpPr>
            <a:xfrm>
              <a:off x="1696520" y="5146438"/>
              <a:ext cx="1828825" cy="1746143"/>
              <a:chOff x="1070569" y="2991114"/>
              <a:chExt cx="2751005" cy="1984531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9F559DC0-1168-4A05-AFB6-71A57A4CC1CF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2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21847904-9A32-4CD2-B222-F647CEA5BBAC}"/>
                  </a:ext>
                </a:extLst>
              </p:cNvPr>
              <p:cNvSpPr txBox="1"/>
              <p:nvPr/>
            </p:nvSpPr>
            <p:spPr>
              <a:xfrm>
                <a:off x="1070569" y="4450952"/>
                <a:ext cx="2738439" cy="524693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카페지역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51C5E41-DD3D-4E62-85B0-5EDDF65E40A3}"/>
                </a:ext>
              </a:extLst>
            </p:cNvPr>
            <p:cNvSpPr txBox="1"/>
            <p:nvPr/>
          </p:nvSpPr>
          <p:spPr>
            <a:xfrm>
              <a:off x="1721515" y="5470116"/>
              <a:ext cx="1787052" cy="461665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2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</a:t>
              </a:r>
              <a:r>
                <a:rPr kumimoji="0" lang="ko-KR" altLang="en-US" sz="1200" b="0" i="0" u="none" strike="noStrike" kern="1200" cap="none" spc="0" normalizeH="0" baseline="0" dirty="0" err="1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신청시</a:t>
              </a:r>
              <a:r>
                <a:rPr kumimoji="0" lang="ko-KR" altLang="en-US" sz="12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 제출했던 메인사진</a:t>
              </a:r>
            </a:p>
          </p:txBody>
        </p:sp>
      </p:grpSp>
      <p:sp>
        <p:nvSpPr>
          <p:cNvPr id="61" name="모서리가 둥근 직사각형 4">
            <a:extLst>
              <a:ext uri="{FF2B5EF4-FFF2-40B4-BE49-F238E27FC236}">
                <a16:creationId xmlns:a16="http://schemas.microsoft.com/office/drawing/2014/main" id="{51B90028-02BE-4AAA-AADD-0A9117CD81C9}"/>
              </a:ext>
            </a:extLst>
          </p:cNvPr>
          <p:cNvSpPr/>
          <p:nvPr/>
        </p:nvSpPr>
        <p:spPr>
          <a:xfrm>
            <a:off x="1746682" y="2725307"/>
            <a:ext cx="2358443" cy="28143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최근 작성된 후기</a:t>
            </a:r>
          </a:p>
        </p:txBody>
      </p:sp>
      <p:sp>
        <p:nvSpPr>
          <p:cNvPr id="62" name="모서리가 둥근 직사각형 4">
            <a:extLst>
              <a:ext uri="{FF2B5EF4-FFF2-40B4-BE49-F238E27FC236}">
                <a16:creationId xmlns:a16="http://schemas.microsoft.com/office/drawing/2014/main" id="{F04DED18-C45C-4775-BE3D-0E08B1A84399}"/>
              </a:ext>
            </a:extLst>
          </p:cNvPr>
          <p:cNvSpPr/>
          <p:nvPr/>
        </p:nvSpPr>
        <p:spPr>
          <a:xfrm>
            <a:off x="1746682" y="4813208"/>
            <a:ext cx="2358443" cy="28143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최근 등록된 카페</a:t>
            </a:r>
          </a:p>
        </p:txBody>
      </p:sp>
    </p:spTree>
    <p:extLst>
      <p:ext uri="{BB962C8B-B14F-4D97-AF65-F5344CB8AC3E}">
        <p14:creationId xmlns:p14="http://schemas.microsoft.com/office/powerpoint/2010/main" val="39851567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>
            <a:extLst>
              <a:ext uri="{FF2B5EF4-FFF2-40B4-BE49-F238E27FC236}">
                <a16:creationId xmlns:a16="http://schemas.microsoft.com/office/drawing/2014/main" id="{4C974F3C-FA03-48AF-AA18-57501FA15F33}"/>
              </a:ext>
            </a:extLst>
          </p:cNvPr>
          <p:cNvSpPr/>
          <p:nvPr/>
        </p:nvSpPr>
        <p:spPr>
          <a:xfrm>
            <a:off x="10496943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84281B7-1A3D-4CD4-8E56-CD3F1438DE1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2587CCE6-3EC2-4129-8652-0D90EF1D6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047A0F3-19BD-4506-9CAA-B21DA6762929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953E1724-CF23-4697-900D-5D77C6BDC058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98CB720A-BBBC-48C3-A0F6-6B12E50F70BF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9B83A2DE-24C2-4B2A-AFC1-8467B33FBFD3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E3BCCAFF-672D-48B5-BC29-2B25BE80FB12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B4F8E45E-2EB1-4979-A0F5-1632DD16850C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8FDE2E1-4EEC-46F9-8AF5-E2A4B2C57862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119BDE6-373C-4771-B03B-4A60318F6EFA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schemeClr val="tx1"/>
                </a:solidFill>
              </a:rPr>
              <a:t>검색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0BDAF5F-7E96-4B31-B2DB-841C743CD0FB}"/>
              </a:ext>
            </a:extLst>
          </p:cNvPr>
          <p:cNvGrpSpPr/>
          <p:nvPr/>
        </p:nvGrpSpPr>
        <p:grpSpPr>
          <a:xfrm>
            <a:off x="3778898" y="1082350"/>
            <a:ext cx="4814596" cy="4236098"/>
            <a:chOff x="3778898" y="1082350"/>
            <a:chExt cx="4814596" cy="4236098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26C0337-5E6D-4C69-8E57-AD16940DC365}"/>
                </a:ext>
              </a:extLst>
            </p:cNvPr>
            <p:cNvSpPr/>
            <p:nvPr/>
          </p:nvSpPr>
          <p:spPr>
            <a:xfrm>
              <a:off x="3778898" y="1082350"/>
              <a:ext cx="4814596" cy="4236098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DF3CCE31-116B-45F8-9E79-6C9137C5E6C5}"/>
                </a:ext>
              </a:extLst>
            </p:cNvPr>
            <p:cNvSpPr/>
            <p:nvPr/>
          </p:nvSpPr>
          <p:spPr>
            <a:xfrm>
              <a:off x="3830216" y="1207590"/>
              <a:ext cx="4711959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배너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B3ABAA18-0211-489D-A78C-161B585B76E9}"/>
              </a:ext>
            </a:extLst>
          </p:cNvPr>
          <p:cNvGrpSpPr/>
          <p:nvPr/>
        </p:nvGrpSpPr>
        <p:grpSpPr>
          <a:xfrm>
            <a:off x="3959877" y="1974675"/>
            <a:ext cx="4511351" cy="3255856"/>
            <a:chOff x="3959877" y="2133297"/>
            <a:chExt cx="4511351" cy="325585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87F0271-3325-4882-87E3-0AE85B31B514}"/>
                </a:ext>
              </a:extLst>
            </p:cNvPr>
            <p:cNvSpPr/>
            <p:nvPr/>
          </p:nvSpPr>
          <p:spPr>
            <a:xfrm>
              <a:off x="3959877" y="2133297"/>
              <a:ext cx="4511351" cy="325585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7622967-D19B-4431-A042-9C6454DD9956}"/>
                </a:ext>
              </a:extLst>
            </p:cNvPr>
            <p:cNvSpPr/>
            <p:nvPr/>
          </p:nvSpPr>
          <p:spPr>
            <a:xfrm>
              <a:off x="4030823" y="2197467"/>
              <a:ext cx="2155373" cy="59404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일반 로그인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6AA9D67-550A-47CC-A15A-0C0EBC154BD2}"/>
                </a:ext>
              </a:extLst>
            </p:cNvPr>
            <p:cNvSpPr/>
            <p:nvPr/>
          </p:nvSpPr>
          <p:spPr>
            <a:xfrm>
              <a:off x="6237514" y="2197467"/>
              <a:ext cx="2155373" cy="594049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기업 로그인</a:t>
              </a:r>
            </a:p>
          </p:txBody>
        </p: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309275C-DC2E-4F3D-B807-302DCF632FF0}"/>
              </a:ext>
            </a:extLst>
          </p:cNvPr>
          <p:cNvSpPr/>
          <p:nvPr/>
        </p:nvSpPr>
        <p:spPr>
          <a:xfrm>
            <a:off x="4290236" y="4889239"/>
            <a:ext cx="3791917" cy="27867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아이디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비밀번호 찾기 </a:t>
            </a:r>
            <a:r>
              <a:rPr lang="en-US" altLang="ko-KR" sz="1400" dirty="0">
                <a:solidFill>
                  <a:schemeClr val="tx1"/>
                </a:solidFill>
              </a:rPr>
              <a:t>| </a:t>
            </a:r>
            <a:r>
              <a:rPr lang="ko-KR" altLang="en-US" sz="1400" dirty="0">
                <a:solidFill>
                  <a:schemeClr val="tx1"/>
                </a:solidFill>
              </a:rPr>
              <a:t>회원가입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12" name="표 12">
            <a:extLst>
              <a:ext uri="{FF2B5EF4-FFF2-40B4-BE49-F238E27FC236}">
                <a16:creationId xmlns:a16="http://schemas.microsoft.com/office/drawing/2014/main" id="{F70BC753-5552-4FC3-9DB7-B8B03F4D8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631120"/>
              </p:ext>
            </p:extLst>
          </p:nvPr>
        </p:nvGraphicFramePr>
        <p:xfrm>
          <a:off x="4030822" y="3051089"/>
          <a:ext cx="4362066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1033">
                  <a:extLst>
                    <a:ext uri="{9D8B030D-6E8A-4147-A177-3AD203B41FA5}">
                      <a16:colId xmlns:a16="http://schemas.microsoft.com/office/drawing/2014/main" val="3620267748"/>
                    </a:ext>
                  </a:extLst>
                </a:gridCol>
                <a:gridCol w="2181033">
                  <a:extLst>
                    <a:ext uri="{9D8B030D-6E8A-4147-A177-3AD203B41FA5}">
                      <a16:colId xmlns:a16="http://schemas.microsoft.com/office/drawing/2014/main" val="3497666703"/>
                    </a:ext>
                  </a:extLst>
                </a:gridCol>
              </a:tblGrid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2504046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 아이디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1422764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9521782"/>
                  </a:ext>
                </a:extLst>
              </a:tr>
              <a:tr h="326577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 </a:t>
                      </a:r>
                      <a:r>
                        <a:rPr lang="ko-KR" altLang="en-US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비밀번호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51570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4635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588116"/>
              </p:ext>
            </p:extLst>
          </p:nvPr>
        </p:nvGraphicFramePr>
        <p:xfrm>
          <a:off x="2011667" y="2955022"/>
          <a:ext cx="8127999" cy="3596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318603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55755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일반 회원가입</a:t>
                      </a:r>
                      <a:endParaRPr lang="en-US" altLang="ko-KR" sz="1600" dirty="0"/>
                    </a:p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3186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사용자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생년월일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프로필 사진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: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323028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958C512F-2675-4F23-B259-B91A18C29F4A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180A8B4-5899-4DE4-BA07-F0121A6ECDF3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E8334AB-691A-4D3F-9FC4-60D582463A0B}"/>
              </a:ext>
            </a:extLst>
          </p:cNvPr>
          <p:cNvSpPr/>
          <p:nvPr/>
        </p:nvSpPr>
        <p:spPr>
          <a:xfrm>
            <a:off x="5415168" y="6483003"/>
            <a:ext cx="1108826" cy="3283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작성완료</a:t>
            </a:r>
          </a:p>
        </p:txBody>
      </p:sp>
    </p:spTree>
    <p:extLst>
      <p:ext uri="{BB962C8B-B14F-4D97-AF65-F5344CB8AC3E}">
        <p14:creationId xmlns:p14="http://schemas.microsoft.com/office/powerpoint/2010/main" val="2590759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메뉴 구조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92B52D5-0B79-4601-AF01-71C03E5E4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68742"/>
            <a:ext cx="10515600" cy="4823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4946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C73D21-2014-46D8-9F3C-0D78B0E22BB2}"/>
              </a:ext>
            </a:extLst>
          </p:cNvPr>
          <p:cNvSpPr/>
          <p:nvPr/>
        </p:nvSpPr>
        <p:spPr>
          <a:xfrm>
            <a:off x="11299376" y="109808"/>
            <a:ext cx="681135" cy="2511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E3B2E25-C7B0-4FC8-8A07-9DEDE14CC9E9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9877895-0F3E-4223-907D-621687DC37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D914DE7-F070-4033-94AC-0827B4EF7C6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D307D7D-2903-4A34-A81E-85A62729DC79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F0FD57A-0637-418A-A549-6F322D1B1E71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238E6269-73FB-4334-8587-77AAF8C428DC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75FC5F8B-456F-4BD0-9475-C9CFE4E2BD68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04B217C3-D7B1-45BB-8F55-F165429A5AE2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8" name="표 11">
            <a:extLst>
              <a:ext uri="{FF2B5EF4-FFF2-40B4-BE49-F238E27FC236}">
                <a16:creationId xmlns:a16="http://schemas.microsoft.com/office/drawing/2014/main" id="{3A527DCA-1B79-4578-951E-D74D67FDE1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428355"/>
              </p:ext>
            </p:extLst>
          </p:nvPr>
        </p:nvGraphicFramePr>
        <p:xfrm>
          <a:off x="2011667" y="2852381"/>
          <a:ext cx="8127999" cy="3870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507614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42523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7779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72249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기업 회원가입</a:t>
                      </a:r>
                      <a:endParaRPr lang="en-US" altLang="ko-KR" sz="1400" dirty="0"/>
                    </a:p>
                    <a:p>
                      <a:pPr algn="ctr"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아이디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비밀번호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사업자등록번호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 err="1"/>
                        <a:t>점포명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대표자명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회사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점포주소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: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2726042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사업자증빙서류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4795384"/>
                  </a:ext>
                </a:extLst>
              </a:tr>
              <a:tr h="277794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95A4A932-56E6-4EFF-BDF1-3710372656EC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A7E0D67-FBB7-4C20-A85F-9348C0579CA8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A418F65-1D64-4E20-B55E-0CDE7EBB472C}"/>
              </a:ext>
            </a:extLst>
          </p:cNvPr>
          <p:cNvSpPr/>
          <p:nvPr/>
        </p:nvSpPr>
        <p:spPr>
          <a:xfrm>
            <a:off x="5415168" y="6483003"/>
            <a:ext cx="1108826" cy="3283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작성완료</a:t>
            </a:r>
          </a:p>
        </p:txBody>
      </p:sp>
    </p:spTree>
    <p:extLst>
      <p:ext uri="{BB962C8B-B14F-4D97-AF65-F5344CB8AC3E}">
        <p14:creationId xmlns:p14="http://schemas.microsoft.com/office/powerpoint/2010/main" val="7336060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E0CFAF85-E832-49A5-9201-CCC84BDA1DEB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921B8AB1-2F2B-42BC-83F2-345DC69B4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8424272-B2F4-45E9-B5F1-9522E35BE210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8FE608D1-F733-4CC1-9CA8-775CD88BA3B6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8DA3502-F8A7-4F4E-9AFB-0DAAAEDED8C9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6A456CDB-DE5F-4C86-B379-717AD76A79B5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4FB9A810-02E9-4D5F-BC03-1BF6731267CB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64B09AEC-739B-4F21-90BF-FF0DCA597E56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31" name="표 11">
            <a:extLst>
              <a:ext uri="{FF2B5EF4-FFF2-40B4-BE49-F238E27FC236}">
                <a16:creationId xmlns:a16="http://schemas.microsoft.com/office/drawing/2014/main" id="{13F3014C-5936-41A3-88A5-9118EF936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8216573"/>
              </p:ext>
            </p:extLst>
          </p:nvPr>
        </p:nvGraphicFramePr>
        <p:xfrm>
          <a:off x="2160252" y="2907148"/>
          <a:ext cx="7830830" cy="34834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10277">
                  <a:extLst>
                    <a:ext uri="{9D8B030D-6E8A-4147-A177-3AD203B41FA5}">
                      <a16:colId xmlns:a16="http://schemas.microsoft.com/office/drawing/2014/main" val="1380840635"/>
                    </a:ext>
                  </a:extLst>
                </a:gridCol>
                <a:gridCol w="4890553">
                  <a:extLst>
                    <a:ext uri="{9D8B030D-6E8A-4147-A177-3AD203B41FA5}">
                      <a16:colId xmlns:a16="http://schemas.microsoft.com/office/drawing/2014/main" val="1065482986"/>
                    </a:ext>
                  </a:extLst>
                </a:gridCol>
                <a:gridCol w="330000">
                  <a:extLst>
                    <a:ext uri="{9D8B030D-6E8A-4147-A177-3AD203B41FA5}">
                      <a16:colId xmlns:a16="http://schemas.microsoft.com/office/drawing/2014/main" val="3349182441"/>
                    </a:ext>
                  </a:extLst>
                </a:gridCol>
              </a:tblGrid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14934"/>
                  </a:ext>
                </a:extLst>
              </a:tr>
              <a:tr h="46593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카페 신청</a:t>
                      </a:r>
                      <a:endParaRPr lang="en-US" altLang="ko-KR" sz="1200" dirty="0"/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70793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483866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주소지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2122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전화번호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923364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메인 음료 및 간식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0450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195327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카페소개 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587975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메인 사진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파일업로드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63573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키워드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: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6584171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카페 인테리어</a:t>
                      </a:r>
                      <a:endParaRPr lang="en-US" altLang="ko-K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파일 업로드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3563992"/>
                  </a:ext>
                </a:extLst>
              </a:tr>
              <a:tr h="274081"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659270"/>
                  </a:ext>
                </a:extLst>
              </a:tr>
            </a:tbl>
          </a:graphicData>
        </a:graphic>
      </p:graphicFrame>
      <p:sp>
        <p:nvSpPr>
          <p:cNvPr id="13" name="직사각형 12">
            <a:extLst>
              <a:ext uri="{FF2B5EF4-FFF2-40B4-BE49-F238E27FC236}">
                <a16:creationId xmlns:a16="http://schemas.microsoft.com/office/drawing/2014/main" id="{45ACDF42-271D-4FB6-A5C8-A3EDC894178F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3C20B6F-F792-4C1A-9ECA-9F48D5F18A1B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20B4359-E868-446E-8441-1F732920499B}"/>
              </a:ext>
            </a:extLst>
          </p:cNvPr>
          <p:cNvSpPr/>
          <p:nvPr/>
        </p:nvSpPr>
        <p:spPr>
          <a:xfrm>
            <a:off x="5415168" y="6483003"/>
            <a:ext cx="1108826" cy="3283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작성완료</a:t>
            </a:r>
          </a:p>
        </p:txBody>
      </p:sp>
    </p:spTree>
    <p:extLst>
      <p:ext uri="{BB962C8B-B14F-4D97-AF65-F5344CB8AC3E}">
        <p14:creationId xmlns:p14="http://schemas.microsoft.com/office/powerpoint/2010/main" val="2713978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solidFill>
                <a:srgbClr val="E0ECF7"/>
              </a:solidFill>
              <a:ln>
                <a:solidFill>
                  <a:schemeClr val="l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dirty="0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lt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53" name="TextBox 52"/>
          <p:cNvSpPr txBox="1"/>
          <p:nvPr/>
        </p:nvSpPr>
        <p:spPr>
          <a:xfrm>
            <a:off x="3021540" y="2381249"/>
            <a:ext cx="4156821" cy="360046"/>
          </a:xfrm>
          <a:prstGeom prst="rect">
            <a:avLst/>
          </a:prstGeom>
          <a:solidFill>
            <a:srgbClr val="E0ECF7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검색하고 싶은 카페 이름 </a:t>
            </a:r>
          </a:p>
        </p:txBody>
      </p:sp>
      <p:grpSp>
        <p:nvGrpSpPr>
          <p:cNvPr id="54" name="그룹 53"/>
          <p:cNvGrpSpPr/>
          <p:nvPr/>
        </p:nvGrpSpPr>
        <p:grpSpPr>
          <a:xfrm>
            <a:off x="1696062" y="3070685"/>
            <a:ext cx="9580478" cy="3147235"/>
            <a:chOff x="1696062" y="3070685"/>
            <a:chExt cx="9580478" cy="3147235"/>
          </a:xfrm>
        </p:grpSpPr>
        <p:sp>
          <p:nvSpPr>
            <p:cNvPr id="55" name="TextBox 54"/>
            <p:cNvSpPr txBox="1"/>
            <p:nvPr/>
          </p:nvSpPr>
          <p:spPr>
            <a:xfrm>
              <a:off x="1780729" y="3070685"/>
              <a:ext cx="3434148" cy="5469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3000" b="1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검색한 카페이름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696062" y="3662505"/>
              <a:ext cx="6932084" cy="2555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주소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전화번호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대표 메뉴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가격대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주차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영업시간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휴무일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웹사이트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/SNS: </a:t>
              </a:r>
            </a:p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메뉴별 가격</a:t>
              </a:r>
              <a:r>
                <a:rPr kumimoji="0" lang="en-US" altLang="ko-KR" sz="18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:</a:t>
              </a: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>
                <a:alpha val="100000"/>
              </a:schemeClr>
            </a:solidFill>
            <a:ln w="12700" cap="flat" cmpd="sng" algn="ctr">
              <a:solidFill>
                <a:srgbClr val="000000">
                  <a:alpha val="100000"/>
                </a:srgbClr>
              </a:solidFill>
              <a:prstDash val="solid"/>
              <a:miter/>
            </a:ln>
          </p:spPr>
          <p:txBody>
            <a:bodyPr anchor="ctr"/>
            <a:lstStyle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8143873" y="3429000"/>
            <a:ext cx="2688168" cy="638387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카페 신청시 제출했던 메인사진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2135567" y="2393190"/>
              <a:ext cx="7880200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rgbClr val="BED7EE">
                  <a:alpha val="48000"/>
                </a:srgb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54" name="그룹 53"/>
          <p:cNvGrpSpPr/>
          <p:nvPr/>
        </p:nvGrpSpPr>
        <p:grpSpPr>
          <a:xfrm>
            <a:off x="1636117" y="3075426"/>
            <a:ext cx="2389186" cy="1626511"/>
            <a:chOff x="1167935" y="3056731"/>
            <a:chExt cx="2751005" cy="2279316"/>
          </a:xfrm>
        </p:grpSpPr>
        <p:grpSp>
          <p:nvGrpSpPr>
            <p:cNvPr id="50" name="그룹 49"/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51" name="직사각형 50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</a:t>
              </a:r>
              <a:r>
                <a:rPr kumimoji="0" lang="ko-KR" altLang="en-US" sz="1600" b="0" i="0" u="none" strike="noStrike" kern="1200" cap="none" spc="0" normalizeH="0" baseline="0" dirty="0" err="1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신청시</a:t>
              </a: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 제출했던 메인사진</a:t>
              </a:r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3021540" y="2381249"/>
            <a:ext cx="4156821" cy="360046"/>
          </a:xfrm>
          <a:prstGeom prst="rect">
            <a:avLst/>
          </a:prstGeom>
          <a:solidFill>
            <a:srgbClr val="E0ECF7">
              <a:alpha val="100000"/>
            </a:srgbClr>
          </a:solidFill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검색하고 싶은 지역명</a:t>
            </a:r>
          </a:p>
        </p:txBody>
      </p:sp>
      <p:sp>
        <p:nvSpPr>
          <p:cNvPr id="101" name="직사각형 29"/>
          <p:cNvSpPr/>
          <p:nvPr/>
        </p:nvSpPr>
        <p:spPr>
          <a:xfrm>
            <a:off x="9095248" y="2393189"/>
            <a:ext cx="912460" cy="281434"/>
          </a:xfrm>
          <a:prstGeom prst="rect">
            <a:avLst/>
          </a:prstGeom>
          <a:solidFill>
            <a:srgbClr val="E0ECF7">
              <a:alpha val="100000"/>
            </a:srgbClr>
          </a:solidFill>
          <a:ln w="12700" cap="flat" cmpd="sng" algn="ctr">
            <a:solidFill>
              <a:srgbClr val="FFFFFF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800" b="0" i="0" u="none" strike="noStrike" kern="1200" cap="none" spc="0" normalizeH="0" baseline="0" dirty="0">
                <a:solidFill>
                  <a:srgbClr val="000000"/>
                </a:solidFill>
                <a:latin typeface="맑은 고딕"/>
                <a:ea typeface="맑은 고딕"/>
                <a:cs typeface="맑은 고딕"/>
              </a:rPr>
              <a:t>검색</a:t>
            </a:r>
          </a:p>
        </p:txBody>
      </p:sp>
      <p:grpSp>
        <p:nvGrpSpPr>
          <p:cNvPr id="102" name="그룹 101"/>
          <p:cNvGrpSpPr/>
          <p:nvPr/>
        </p:nvGrpSpPr>
        <p:grpSpPr>
          <a:xfrm>
            <a:off x="5003675" y="3095347"/>
            <a:ext cx="2389186" cy="1626511"/>
            <a:chOff x="1167935" y="3056731"/>
            <a:chExt cx="2751005" cy="2279316"/>
          </a:xfrm>
        </p:grpSpPr>
        <p:grpSp>
          <p:nvGrpSpPr>
            <p:cNvPr id="103" name="그룹 102"/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104" name="직사각형 103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5" name="TextBox 104"/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106" name="TextBox 105"/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107" name="그룹 106"/>
          <p:cNvGrpSpPr/>
          <p:nvPr/>
        </p:nvGrpSpPr>
        <p:grpSpPr>
          <a:xfrm>
            <a:off x="8387672" y="3056732"/>
            <a:ext cx="2389186" cy="1626511"/>
            <a:chOff x="1167935" y="3056731"/>
            <a:chExt cx="2751005" cy="2279316"/>
          </a:xfrm>
        </p:grpSpPr>
        <p:grpSp>
          <p:nvGrpSpPr>
            <p:cNvPr id="108" name="그룹 107"/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109" name="직사각형 108"/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111" name="TextBox 110"/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333106E6-51D3-4A8C-ADA3-19A843B6DCA1}"/>
              </a:ext>
            </a:extLst>
          </p:cNvPr>
          <p:cNvGrpSpPr/>
          <p:nvPr/>
        </p:nvGrpSpPr>
        <p:grpSpPr>
          <a:xfrm>
            <a:off x="1605317" y="4921924"/>
            <a:ext cx="2389186" cy="1626511"/>
            <a:chOff x="1167935" y="3056731"/>
            <a:chExt cx="2751005" cy="2279316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DC3F14E4-58DE-4CF1-8DD9-1244B6084F17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0D040A36-FD6C-42FC-96F5-1743155AD053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EE5EA321-11EE-4E3F-AA78-9796018B9CB2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250ECF8-67C4-4B17-BD6B-73186D1542CD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</a:t>
              </a:r>
              <a:r>
                <a:rPr kumimoji="0" lang="ko-KR" altLang="en-US" sz="1600" b="0" i="0" u="none" strike="noStrike" kern="1200" cap="none" spc="0" normalizeH="0" baseline="0" dirty="0" err="1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신청시</a:t>
              </a: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 제출했던 메인사진</a:t>
              </a: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06202A7F-8E0D-4600-A08D-608344352615}"/>
              </a:ext>
            </a:extLst>
          </p:cNvPr>
          <p:cNvGrpSpPr/>
          <p:nvPr/>
        </p:nvGrpSpPr>
        <p:grpSpPr>
          <a:xfrm>
            <a:off x="4972875" y="4941845"/>
            <a:ext cx="2389186" cy="1626511"/>
            <a:chOff x="1167935" y="3056731"/>
            <a:chExt cx="2751005" cy="2279316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9C80A863-F3C5-4A90-B459-E6DBE27BD649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D775940B-82C4-4528-97BE-23CCE42E8C89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EEF026C-EF29-4C90-9194-A55BED4307DD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8CFF726-B680-4104-A473-9A7CEB0FFD47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1F8A64CF-C295-4F74-89C1-8B4B31CA14E4}"/>
              </a:ext>
            </a:extLst>
          </p:cNvPr>
          <p:cNvGrpSpPr/>
          <p:nvPr/>
        </p:nvGrpSpPr>
        <p:grpSpPr>
          <a:xfrm>
            <a:off x="8356872" y="4903230"/>
            <a:ext cx="2389186" cy="1626511"/>
            <a:chOff x="1167935" y="3056731"/>
            <a:chExt cx="2751005" cy="2279316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7E86B5A1-04F1-48AF-94C6-453F1A60735D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D2DD889F-0D1E-48D1-9522-3F7C910397C8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2B8FCA4D-4C01-4840-AECB-A410FB3F39F3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A49DD1C-7EFA-43D0-94AE-744653CA4677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2135567" y="2393190"/>
              <a:ext cx="7923630" cy="281434"/>
              <a:chOff x="1921558" y="4152805"/>
              <a:chExt cx="7923630" cy="486383"/>
            </a:xfrm>
          </p:grpSpPr>
          <p:sp>
            <p:nvSpPr>
              <p:cNvPr id="29" name="직사각형 28"/>
              <p:cNvSpPr/>
              <p:nvPr/>
            </p:nvSpPr>
            <p:spPr>
              <a:xfrm>
                <a:off x="1921558" y="4152805"/>
                <a:ext cx="7880200" cy="48638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0" name="직사각형 29"/>
              <p:cNvSpPr/>
              <p:nvPr/>
            </p:nvSpPr>
            <p:spPr>
              <a:xfrm>
                <a:off x="8932728" y="4152805"/>
                <a:ext cx="912460" cy="4863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>
                    <a:solidFill>
                      <a:schemeClr val="tx1"/>
                    </a:solidFill>
                  </a:rPr>
                  <a:t>검색</a:t>
                </a:r>
              </a:p>
            </p:txBody>
          </p:sp>
        </p:grp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rgbClr val="BED7EE">
                  <a:alpha val="48000"/>
                </a:srgb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aphicFrame>
        <p:nvGraphicFramePr>
          <p:cNvPr id="99" name="표 98"/>
          <p:cNvGraphicFramePr>
            <a:graphicFrameLocks noGrp="1"/>
          </p:cNvGraphicFramePr>
          <p:nvPr/>
        </p:nvGraphicFramePr>
        <p:xfrm>
          <a:off x="1197429" y="2927984"/>
          <a:ext cx="10087973" cy="73152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1109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770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9364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>
                          <a:solidFill>
                            <a:schemeClr val="tx1"/>
                          </a:solidFill>
                        </a:rPr>
                        <a:t>지역별</a:t>
                      </a:r>
                      <a:endParaRPr lang="en-US" altLang="ko-KR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서울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경기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인천 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부산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대전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대구 </a:t>
                      </a:r>
                      <a:r>
                        <a:rPr lang="en-US" altLang="ko-KR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b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제주</a:t>
                      </a:r>
                      <a:r>
                        <a:rPr lang="ko-KR" altLang="en-US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364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b="1">
                          <a:solidFill>
                            <a:schemeClr val="tx1"/>
                          </a:solidFill>
                        </a:rPr>
                        <a:t>인테리어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모던 </a:t>
                      </a: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dirty="0" err="1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인더스트리얼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빈티지 </a:t>
                      </a: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 </a:t>
                      </a:r>
                      <a:r>
                        <a:rPr lang="ko-KR" altLang="en-US" dirty="0" err="1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미니멀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맑은 고딕"/>
                          <a:ea typeface="맑은 고딕"/>
                          <a:cs typeface="Arial"/>
                          <a:sym typeface="Wingdings"/>
                        </a:rPr>
                        <a:t>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47" name="그룹 46">
            <a:extLst>
              <a:ext uri="{FF2B5EF4-FFF2-40B4-BE49-F238E27FC236}">
                <a16:creationId xmlns:a16="http://schemas.microsoft.com/office/drawing/2014/main" id="{FD9D668D-5231-4B52-B3DE-49C431710E7B}"/>
              </a:ext>
            </a:extLst>
          </p:cNvPr>
          <p:cNvGrpSpPr/>
          <p:nvPr/>
        </p:nvGrpSpPr>
        <p:grpSpPr>
          <a:xfrm>
            <a:off x="1636117" y="3840537"/>
            <a:ext cx="2389186" cy="1357611"/>
            <a:chOff x="1167935" y="3056731"/>
            <a:chExt cx="2751005" cy="2279316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12D530B1-33A0-4751-AF99-72A490BA9BFC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0E2DAABB-BE7A-4AC5-A27A-B1422248CB95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D17EE07D-5510-43DD-81F8-8A3951A0D6BC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3CBEC53-1F99-4D4A-A10E-25F20EC8E2B3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</a:t>
              </a:r>
              <a:r>
                <a:rPr kumimoji="0" lang="ko-KR" altLang="en-US" sz="1600" b="0" i="0" u="none" strike="noStrike" kern="1200" cap="none" spc="0" normalizeH="0" baseline="0" dirty="0" err="1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신청시</a:t>
              </a: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 제출했던 메인사진</a:t>
              </a: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86373CA5-A739-476C-B27F-16D09103D50E}"/>
              </a:ext>
            </a:extLst>
          </p:cNvPr>
          <p:cNvGrpSpPr/>
          <p:nvPr/>
        </p:nvGrpSpPr>
        <p:grpSpPr>
          <a:xfrm>
            <a:off x="5003675" y="3860458"/>
            <a:ext cx="2389186" cy="1357611"/>
            <a:chOff x="1167935" y="3056731"/>
            <a:chExt cx="2751005" cy="2279316"/>
          </a:xfrm>
        </p:grpSpPr>
        <p:grpSp>
          <p:nvGrpSpPr>
            <p:cNvPr id="81" name="그룹 80">
              <a:extLst>
                <a:ext uri="{FF2B5EF4-FFF2-40B4-BE49-F238E27FC236}">
                  <a16:creationId xmlns:a16="http://schemas.microsoft.com/office/drawing/2014/main" id="{128045ED-3A0A-44C7-BF7F-79A5CB010F1E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FEA98773-9EF3-4708-90BE-BFBDC8FF33B2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2EE05BA0-44EA-4213-9B58-7B7DA9422369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56F489DF-3C48-416C-9331-181C61AD5DDD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02C1F0F6-04D8-4EA9-A0BC-9A1A6DAD1717}"/>
              </a:ext>
            </a:extLst>
          </p:cNvPr>
          <p:cNvGrpSpPr/>
          <p:nvPr/>
        </p:nvGrpSpPr>
        <p:grpSpPr>
          <a:xfrm>
            <a:off x="8387672" y="3821843"/>
            <a:ext cx="2389186" cy="1357611"/>
            <a:chOff x="1167935" y="3056731"/>
            <a:chExt cx="2751005" cy="2279316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0FF0F72A-ACEB-4381-94B6-29E10C568D26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88" name="직사각형 87">
                <a:extLst>
                  <a:ext uri="{FF2B5EF4-FFF2-40B4-BE49-F238E27FC236}">
                    <a16:creationId xmlns:a16="http://schemas.microsoft.com/office/drawing/2014/main" id="{0D4F04AB-6CD2-4B42-9E09-B8A11CBB5139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E9FE79B5-D512-4574-9129-5EA7B37D23AE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99281F7F-3F09-49A8-9758-B30E4586AA73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354DA605-12A0-48A8-831E-378B0B0615E7}"/>
              </a:ext>
            </a:extLst>
          </p:cNvPr>
          <p:cNvGrpSpPr/>
          <p:nvPr/>
        </p:nvGrpSpPr>
        <p:grpSpPr>
          <a:xfrm>
            <a:off x="1605317" y="5687035"/>
            <a:ext cx="2389186" cy="1357611"/>
            <a:chOff x="1167935" y="3056731"/>
            <a:chExt cx="2751005" cy="2279316"/>
          </a:xfrm>
        </p:grpSpPr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920678CB-E1A6-49F9-A76A-991B6671CCEF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93" name="직사각형 92">
                <a:extLst>
                  <a:ext uri="{FF2B5EF4-FFF2-40B4-BE49-F238E27FC236}">
                    <a16:creationId xmlns:a16="http://schemas.microsoft.com/office/drawing/2014/main" id="{78E926B0-0AFD-4E7E-911C-9B9D6479CBCD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6E453485-76D3-41E0-84C3-80D13681D4AF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0914EBC-2135-4516-8EF9-F8022EA95165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</a:t>
              </a:r>
              <a:r>
                <a:rPr kumimoji="0" lang="ko-KR" altLang="en-US" sz="1600" b="0" i="0" u="none" strike="noStrike" kern="1200" cap="none" spc="0" normalizeH="0" baseline="0" dirty="0" err="1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신청시</a:t>
              </a:r>
              <a:r>
                <a:rPr kumimoji="0" lang="ko-KR" altLang="en-US" sz="1600" b="0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 제출했던 메인사진</a:t>
              </a: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3CA04FE1-4C71-41FD-B3C0-F9361EE5BCB5}"/>
              </a:ext>
            </a:extLst>
          </p:cNvPr>
          <p:cNvGrpSpPr/>
          <p:nvPr/>
        </p:nvGrpSpPr>
        <p:grpSpPr>
          <a:xfrm>
            <a:off x="4972875" y="5706956"/>
            <a:ext cx="2389186" cy="1357611"/>
            <a:chOff x="1167935" y="3056731"/>
            <a:chExt cx="2751005" cy="2279316"/>
          </a:xfrm>
        </p:grpSpPr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266EB496-729D-46B2-9A01-823D90076837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104" name="직사각형 103">
                <a:extLst>
                  <a:ext uri="{FF2B5EF4-FFF2-40B4-BE49-F238E27FC236}">
                    <a16:creationId xmlns:a16="http://schemas.microsoft.com/office/drawing/2014/main" id="{CF55E781-82DA-4325-84CC-E12BEC02A15B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A15237DF-9EE3-447C-8953-F3FF5251AF74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7244FDB-FEFF-40C2-81F4-A9C5F82398B2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E244F167-4A39-4AB7-AEFB-096753750662}"/>
              </a:ext>
            </a:extLst>
          </p:cNvPr>
          <p:cNvGrpSpPr/>
          <p:nvPr/>
        </p:nvGrpSpPr>
        <p:grpSpPr>
          <a:xfrm>
            <a:off x="8356872" y="5668341"/>
            <a:ext cx="2389186" cy="1357611"/>
            <a:chOff x="1167935" y="3056731"/>
            <a:chExt cx="2751005" cy="2279316"/>
          </a:xfrm>
        </p:grpSpPr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C5CA21D7-DC7E-45FE-A91A-40EA3A7F1178}"/>
                </a:ext>
              </a:extLst>
            </p:cNvPr>
            <p:cNvGrpSpPr/>
            <p:nvPr/>
          </p:nvGrpSpPr>
          <p:grpSpPr>
            <a:xfrm>
              <a:off x="1167935" y="3056731"/>
              <a:ext cx="2751005" cy="2279316"/>
              <a:chOff x="1070569" y="2991114"/>
              <a:chExt cx="2751005" cy="2279316"/>
            </a:xfrm>
          </p:grpSpPr>
          <p:sp>
            <p:nvSpPr>
              <p:cNvPr id="109" name="직사각형 108">
                <a:extLst>
                  <a:ext uri="{FF2B5EF4-FFF2-40B4-BE49-F238E27FC236}">
                    <a16:creationId xmlns:a16="http://schemas.microsoft.com/office/drawing/2014/main" id="{427E4D84-F29F-4D81-9FFD-639B18BC197F}"/>
                  </a:ext>
                </a:extLst>
              </p:cNvPr>
              <p:cNvSpPr/>
              <p:nvPr/>
            </p:nvSpPr>
            <p:spPr>
              <a:xfrm>
                <a:off x="1116871" y="2991114"/>
                <a:ext cx="2704703" cy="1349374"/>
              </a:xfrm>
              <a:prstGeom prst="rect">
                <a:avLst/>
              </a:prstGeom>
              <a:solidFill>
                <a:srgbClr val="E7E6E6">
                  <a:alpha val="100000"/>
                </a:srgbClr>
              </a:solidFill>
              <a:ln w="12700" cap="flat" cmpd="sng" algn="ctr">
                <a:solidFill>
                  <a:srgbClr val="E7E6E6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600" b="0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C1EDD9A5-8FCF-438D-B2A7-F7AB10D388B2}"/>
                  </a:ext>
                </a:extLst>
              </p:cNvPr>
              <p:cNvSpPr txBox="1"/>
              <p:nvPr/>
            </p:nvSpPr>
            <p:spPr>
              <a:xfrm>
                <a:off x="1070569" y="4450954"/>
                <a:ext cx="2738438" cy="819476"/>
              </a:xfrm>
              <a:prstGeom prst="rect">
                <a:avLst/>
              </a:prstGeom>
              <a:ln>
                <a:solidFill>
                  <a:srgbClr val="000000">
                    <a:alpha val="100000"/>
                  </a:srgbClr>
                </a:solidFill>
              </a:ln>
            </p:spPr>
            <p:txBody>
              <a:bodyPr wrap="square">
                <a:spAutoFit/>
              </a:bodyPr>
              <a:lstStyle/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카페이름</a:t>
                </a:r>
                <a:r>
                  <a:rPr kumimoji="0" lang="en-US" altLang="ko-KR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/</a:t>
                </a: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 검색한지역</a:t>
                </a:r>
              </a:p>
              <a:p>
                <a:pPr mar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0" i="0" u="none" strike="noStrike" kern="1200" cap="none" spc="0" normalizeH="0" baseline="0">
                    <a:solidFill>
                      <a:srgbClr val="000000"/>
                    </a:solidFill>
                    <a:latin typeface="맑은 고딕"/>
                    <a:ea typeface="맑은 고딕"/>
                    <a:cs typeface="맑은 고딕"/>
                  </a:rPr>
                  <a:t>카페관련태그</a:t>
                </a:r>
              </a:p>
            </p:txBody>
          </p:sp>
        </p:grp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09DF4C70-B7CC-4FB5-955D-1A3387269BAC}"/>
                </a:ext>
              </a:extLst>
            </p:cNvPr>
            <p:cNvSpPr txBox="1"/>
            <p:nvPr/>
          </p:nvSpPr>
          <p:spPr>
            <a:xfrm>
              <a:off x="1195308" y="3429000"/>
              <a:ext cx="2688167" cy="819476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</p:spPr>
          <p:txBody>
            <a:bodyPr wrap="square">
              <a:spAutoFit/>
            </a:bodyPr>
            <a:lstStyle/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kumimoji="0" lang="ko-KR" altLang="en-US" sz="1600" b="0" i="0" u="none" strike="noStrike" kern="1200" cap="none" spc="0" normalizeH="0" baseline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rPr>
                <a:t>카페 신청시 제출했던 메인사진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5" name="그룹 34"/>
          <p:cNvGrpSpPr/>
          <p:nvPr/>
        </p:nvGrpSpPr>
        <p:grpSpPr>
          <a:xfrm>
            <a:off x="1696062" y="3070685"/>
            <a:ext cx="9580478" cy="3147235"/>
            <a:chOff x="1696062" y="3070685"/>
            <a:chExt cx="9580478" cy="3147235"/>
          </a:xfrm>
        </p:grpSpPr>
        <p:sp>
          <p:nvSpPr>
            <p:cNvPr id="31" name="TextBox 30"/>
            <p:cNvSpPr txBox="1"/>
            <p:nvPr/>
          </p:nvSpPr>
          <p:spPr>
            <a:xfrm>
              <a:off x="1780729" y="3070685"/>
              <a:ext cx="2571750" cy="5469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3000" b="1"/>
                <a:t>카페이름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696062" y="3662505"/>
              <a:ext cx="6932084" cy="2555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/>
                <a:t>주소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전화번호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대표 메뉴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가격대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주차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영업시간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휴무일</a:t>
              </a:r>
              <a:r>
                <a:rPr lang="en-US" altLang="ko-KR"/>
                <a:t>:</a:t>
              </a:r>
            </a:p>
            <a:p>
              <a:pPr>
                <a:defRPr/>
              </a:pPr>
              <a:r>
                <a:rPr lang="ko-KR" altLang="en-US"/>
                <a:t>웹사이트</a:t>
              </a:r>
              <a:r>
                <a:rPr lang="en-US" altLang="ko-KR"/>
                <a:t>/SNS: </a:t>
              </a:r>
            </a:p>
            <a:p>
              <a:pPr>
                <a:defRPr/>
              </a:pPr>
              <a:r>
                <a:rPr lang="ko-KR" altLang="en-US"/>
                <a:t>메뉴별 가격</a:t>
              </a:r>
              <a:r>
                <a:rPr lang="en-US" altLang="ko-KR"/>
                <a:t>:</a:t>
              </a: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143873" y="3429000"/>
            <a:ext cx="2688168" cy="638387"/>
          </a:xfrm>
          <a:prstGeom prst="rect">
            <a:avLst/>
          </a:prstGeom>
          <a:solidFill>
            <a:schemeClr val="lt1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카페 신청시 제출했던 메인사진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47E239C-D864-4086-9A30-8792ED4648AF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0AC57F-8608-41CD-8D75-4448F0BC4C4F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D9F7C74-4A6D-4F4B-B1EF-70910C6CAEDA}"/>
              </a:ext>
            </a:extLst>
          </p:cNvPr>
          <p:cNvSpPr/>
          <p:nvPr/>
        </p:nvSpPr>
        <p:spPr>
          <a:xfrm>
            <a:off x="1780729" y="6447453"/>
            <a:ext cx="1108826" cy="3283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목록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0211B7D8-C4C0-49C8-B7DD-F419DC14D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10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2735"/>
            <a:ext cx="12192000" cy="1850254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19D54C28-1B7B-4F08-A337-FF066527CDDC}"/>
              </a:ext>
            </a:extLst>
          </p:cNvPr>
          <p:cNvSpPr/>
          <p:nvPr/>
        </p:nvSpPr>
        <p:spPr>
          <a:xfrm>
            <a:off x="9845188" y="109808"/>
            <a:ext cx="2287807" cy="178088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home |</a:t>
            </a:r>
            <a:r>
              <a:rPr lang="ko-KR" altLang="en-US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로그인 </a:t>
            </a:r>
            <a:r>
              <a:rPr lang="en-US" altLang="ko-KR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| </a:t>
            </a:r>
            <a:r>
              <a:rPr lang="ko-KR" altLang="en-US" sz="1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회원가입</a:t>
            </a:r>
            <a:endParaRPr lang="en-US" altLang="ko-KR" sz="1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573BBCB-38CA-4230-B7FB-125B79FB95EB}"/>
              </a:ext>
            </a:extLst>
          </p:cNvPr>
          <p:cNvGrpSpPr/>
          <p:nvPr/>
        </p:nvGrpSpPr>
        <p:grpSpPr>
          <a:xfrm>
            <a:off x="2135567" y="2393190"/>
            <a:ext cx="7923630" cy="281434"/>
            <a:chOff x="1921558" y="4152805"/>
            <a:chExt cx="7923630" cy="486383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4D42E8F-38CD-45EF-8B64-8113FBBF3C03}"/>
                </a:ext>
              </a:extLst>
            </p:cNvPr>
            <p:cNvSpPr/>
            <p:nvPr/>
          </p:nvSpPr>
          <p:spPr>
            <a:xfrm>
              <a:off x="1921558" y="4152805"/>
              <a:ext cx="7880200" cy="486383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5A63977-738B-4BCC-8202-8DBBCD79AA45}"/>
                </a:ext>
              </a:extLst>
            </p:cNvPr>
            <p:cNvSpPr/>
            <p:nvPr/>
          </p:nvSpPr>
          <p:spPr>
            <a:xfrm>
              <a:off x="8932728" y="4152805"/>
              <a:ext cx="912460" cy="48638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검색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3B35430-A55B-4A91-996D-836A9201D240}"/>
              </a:ext>
            </a:extLst>
          </p:cNvPr>
          <p:cNvGrpSpPr/>
          <p:nvPr/>
        </p:nvGrpSpPr>
        <p:grpSpPr>
          <a:xfrm>
            <a:off x="5817711" y="503005"/>
            <a:ext cx="6233752" cy="430888"/>
            <a:chOff x="5817711" y="838565"/>
            <a:chExt cx="6233752" cy="430888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864A848-7B1A-4CBD-A7C5-47FBD8D467EB}"/>
                </a:ext>
              </a:extLst>
            </p:cNvPr>
            <p:cNvSpPr/>
            <p:nvPr/>
          </p:nvSpPr>
          <p:spPr>
            <a:xfrm>
              <a:off x="7511604" y="838566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소개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3BE6ADEF-C41F-4AB4-9919-114FCA2F2B04}"/>
                </a:ext>
              </a:extLst>
            </p:cNvPr>
            <p:cNvSpPr/>
            <p:nvPr/>
          </p:nvSpPr>
          <p:spPr>
            <a:xfrm>
              <a:off x="9100570" y="838565"/>
              <a:ext cx="1313180" cy="430887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커뮤니티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EE054D3-412E-40B2-BD19-8EAC24461544}"/>
                </a:ext>
              </a:extLst>
            </p:cNvPr>
            <p:cNvSpPr/>
            <p:nvPr/>
          </p:nvSpPr>
          <p:spPr>
            <a:xfrm>
              <a:off x="5817711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카페 신청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FB85EC1-B2CA-4264-9D17-C570829E0BCF}"/>
                </a:ext>
              </a:extLst>
            </p:cNvPr>
            <p:cNvSpPr/>
            <p:nvPr/>
          </p:nvSpPr>
          <p:spPr>
            <a:xfrm>
              <a:off x="10638897" y="838565"/>
              <a:ext cx="1412566" cy="43088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22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고객 센터</a:t>
              </a:r>
              <a:endParaRPr lang="en-US" altLang="ko-KR" sz="2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21E8066-1C37-442C-823E-C7C16C036956}"/>
              </a:ext>
            </a:extLst>
          </p:cNvPr>
          <p:cNvGrpSpPr/>
          <p:nvPr/>
        </p:nvGrpSpPr>
        <p:grpSpPr>
          <a:xfrm>
            <a:off x="4645339" y="3062245"/>
            <a:ext cx="5031956" cy="281434"/>
            <a:chOff x="4645339" y="3062245"/>
            <a:chExt cx="4558111" cy="28143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63E1F50-F3E6-4F3B-BD21-062781324D07}"/>
                </a:ext>
              </a:extLst>
            </p:cNvPr>
            <p:cNvSpPr/>
            <p:nvPr/>
          </p:nvSpPr>
          <p:spPr>
            <a:xfrm>
              <a:off x="4645339" y="3062245"/>
              <a:ext cx="4556625" cy="28143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694C259A-69DC-4315-8D1C-C4257BE55B19}"/>
                </a:ext>
              </a:extLst>
            </p:cNvPr>
            <p:cNvSpPr/>
            <p:nvPr/>
          </p:nvSpPr>
          <p:spPr>
            <a:xfrm>
              <a:off x="8290990" y="3062245"/>
              <a:ext cx="912460" cy="2814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dirty="0">
                  <a:solidFill>
                    <a:schemeClr val="tx1"/>
                  </a:solidFill>
                </a:rPr>
                <a:t>검색</a:t>
              </a: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E8BA0220-587D-477F-AD1F-4985C0CB1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567" y="3628776"/>
            <a:ext cx="1747753" cy="169369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3F0EE68-3D07-462C-8442-394F5F5A3E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999" y="3628776"/>
            <a:ext cx="1747753" cy="169369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9EE0E6A-9E37-4A23-A01D-37CA25415F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431" y="3628776"/>
            <a:ext cx="1747753" cy="169369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43C5994B-A699-48F9-9551-76CBFF6B1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863" y="3628776"/>
            <a:ext cx="1747753" cy="169369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F6F2F111-9C8E-4619-991D-00BFBA12DF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295" y="3628776"/>
            <a:ext cx="1747753" cy="169369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1FC13933-B3CE-4938-A0F8-BAEF8A51C8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567" y="5509085"/>
            <a:ext cx="1747753" cy="169369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B1686517-18CB-412B-AA9A-278A0ED9D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999" y="5509085"/>
            <a:ext cx="1747753" cy="169369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EBC857AF-B58F-4FA3-A55F-0BFE574E3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431" y="5509085"/>
            <a:ext cx="1747753" cy="1693697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80C70DA2-8A14-4B1B-89BB-EF4247BB63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863" y="5509085"/>
            <a:ext cx="1747753" cy="169369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80B14D0F-369D-40AF-98C3-AD3ACD1BF9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295" y="5509085"/>
            <a:ext cx="1747753" cy="1693697"/>
          </a:xfrm>
          <a:prstGeom prst="rect">
            <a:avLst/>
          </a:prstGeom>
        </p:spPr>
      </p:pic>
      <p:sp>
        <p:nvSpPr>
          <p:cNvPr id="39" name="모서리가 둥근 직사각형 4">
            <a:extLst>
              <a:ext uri="{FF2B5EF4-FFF2-40B4-BE49-F238E27FC236}">
                <a16:creationId xmlns:a16="http://schemas.microsoft.com/office/drawing/2014/main" id="{CC3C1D6C-5955-4CE9-A8AC-9BD19C660F50}"/>
              </a:ext>
            </a:extLst>
          </p:cNvPr>
          <p:cNvSpPr/>
          <p:nvPr/>
        </p:nvSpPr>
        <p:spPr>
          <a:xfrm>
            <a:off x="2198779" y="3059730"/>
            <a:ext cx="2358443" cy="28143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카페명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순서도: 병합 2">
            <a:extLst>
              <a:ext uri="{FF2B5EF4-FFF2-40B4-BE49-F238E27FC236}">
                <a16:creationId xmlns:a16="http://schemas.microsoft.com/office/drawing/2014/main" id="{BDBDCE2C-578F-4F8B-B55D-C05663620992}"/>
              </a:ext>
            </a:extLst>
          </p:cNvPr>
          <p:cNvSpPr/>
          <p:nvPr/>
        </p:nvSpPr>
        <p:spPr>
          <a:xfrm>
            <a:off x="4303550" y="3084897"/>
            <a:ext cx="186560" cy="247878"/>
          </a:xfrm>
          <a:prstGeom prst="flowChartMerg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593A27-2A66-4580-82CD-51B96EB756DB}"/>
              </a:ext>
            </a:extLst>
          </p:cNvPr>
          <p:cNvSpPr txBox="1"/>
          <p:nvPr/>
        </p:nvSpPr>
        <p:spPr>
          <a:xfrm>
            <a:off x="2135567" y="3993160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카페 대표 사진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D079B3-84DB-4966-8F52-FC7097670DC8}"/>
              </a:ext>
            </a:extLst>
          </p:cNvPr>
          <p:cNvSpPr txBox="1"/>
          <p:nvPr/>
        </p:nvSpPr>
        <p:spPr>
          <a:xfrm>
            <a:off x="2135567" y="3616838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작성자 프로필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77B2358-49C0-49B8-8A8E-41AB1F3B6A57}"/>
              </a:ext>
            </a:extLst>
          </p:cNvPr>
          <p:cNvSpPr txBox="1"/>
          <p:nvPr/>
        </p:nvSpPr>
        <p:spPr>
          <a:xfrm>
            <a:off x="2135566" y="4605353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태그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AA7D4AA-0A99-4F89-A1EA-528AD3A343BA}"/>
              </a:ext>
            </a:extLst>
          </p:cNvPr>
          <p:cNvSpPr txBox="1"/>
          <p:nvPr/>
        </p:nvSpPr>
        <p:spPr>
          <a:xfrm>
            <a:off x="2135566" y="4953033"/>
            <a:ext cx="1747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작성글</a:t>
            </a:r>
            <a:endParaRPr lang="ko-KR" altLang="en-US" dirty="0"/>
          </a:p>
        </p:txBody>
      </p:sp>
      <p:sp>
        <p:nvSpPr>
          <p:cNvPr id="44" name="모서리가 둥근 직사각형 4">
            <a:extLst>
              <a:ext uri="{FF2B5EF4-FFF2-40B4-BE49-F238E27FC236}">
                <a16:creationId xmlns:a16="http://schemas.microsoft.com/office/drawing/2014/main" id="{A49903DA-2B9F-4A45-B912-7C2DDFFB67A5}"/>
              </a:ext>
            </a:extLst>
          </p:cNvPr>
          <p:cNvSpPr/>
          <p:nvPr/>
        </p:nvSpPr>
        <p:spPr>
          <a:xfrm>
            <a:off x="9888748" y="3059730"/>
            <a:ext cx="1358402" cy="28143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작성하기</a:t>
            </a:r>
          </a:p>
        </p:txBody>
      </p:sp>
    </p:spTree>
    <p:extLst>
      <p:ext uri="{BB962C8B-B14F-4D97-AF65-F5344CB8AC3E}">
        <p14:creationId xmlns:p14="http://schemas.microsoft.com/office/powerpoint/2010/main" val="20200011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5" name="그룹 34"/>
          <p:cNvGrpSpPr/>
          <p:nvPr/>
        </p:nvGrpSpPr>
        <p:grpSpPr>
          <a:xfrm>
            <a:off x="1686731" y="3868700"/>
            <a:ext cx="9580478" cy="2420133"/>
            <a:chOff x="1696062" y="3070685"/>
            <a:chExt cx="9580478" cy="2877147"/>
          </a:xfrm>
        </p:grpSpPr>
        <p:sp>
          <p:nvSpPr>
            <p:cNvPr id="31" name="TextBox 30"/>
            <p:cNvSpPr txBox="1"/>
            <p:nvPr/>
          </p:nvSpPr>
          <p:spPr>
            <a:xfrm>
              <a:off x="1780729" y="3070685"/>
              <a:ext cx="257175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2800" b="1" dirty="0"/>
                <a:t>카페이름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696062" y="3662505"/>
              <a:ext cx="6932084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dirty="0"/>
                <a:t>   </a:t>
              </a:r>
              <a:r>
                <a:rPr lang="ko-KR" altLang="en-US" dirty="0"/>
                <a:t>태그</a:t>
              </a:r>
              <a:endParaRPr lang="en-US" altLang="ko-KR" dirty="0"/>
            </a:p>
            <a:p>
              <a:pPr>
                <a:defRPr/>
              </a:pPr>
              <a:r>
                <a:rPr lang="en-US" altLang="ko-KR" dirty="0"/>
                <a:t>   </a:t>
              </a:r>
            </a:p>
            <a:p>
              <a:pPr>
                <a:defRPr/>
              </a:pPr>
              <a:r>
                <a:rPr lang="en-US" altLang="ko-KR" dirty="0"/>
                <a:t>    </a:t>
              </a:r>
              <a:r>
                <a:rPr lang="ko-KR" altLang="en-US" dirty="0" err="1"/>
                <a:t>작성글</a:t>
              </a:r>
              <a:endParaRPr lang="en-US" altLang="ko-KR" dirty="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143873" y="4175447"/>
            <a:ext cx="2688168" cy="638387"/>
          </a:xfrm>
          <a:prstGeom prst="rect">
            <a:avLst/>
          </a:prstGeom>
          <a:solidFill>
            <a:schemeClr val="lt1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/>
              <a:t>카페 </a:t>
            </a:r>
            <a:r>
              <a:rPr lang="ko-KR" altLang="en-US" dirty="0" err="1"/>
              <a:t>신청시</a:t>
            </a:r>
            <a:r>
              <a:rPr lang="ko-KR" altLang="en-US" dirty="0"/>
              <a:t> 제출했던 메인사진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47E239C-D864-4086-9A30-8792ED4648AF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0AC57F-8608-41CD-8D75-4448F0BC4C4F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4EF395DA-602F-4CF4-B014-875764D923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78532"/>
          <a:stretch/>
        </p:blipFill>
        <p:spPr>
          <a:xfrm>
            <a:off x="1820326" y="3087745"/>
            <a:ext cx="3273215" cy="57279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0B867E7-2C13-4876-BF9B-0155E8443C3F}"/>
              </a:ext>
            </a:extLst>
          </p:cNvPr>
          <p:cNvSpPr txBox="1"/>
          <p:nvPr/>
        </p:nvSpPr>
        <p:spPr>
          <a:xfrm>
            <a:off x="1780729" y="2922818"/>
            <a:ext cx="29281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000" b="1" dirty="0"/>
              <a:t>작성자 정보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45094B8-B124-4800-8CD0-2B7601BC8EF5}"/>
              </a:ext>
            </a:extLst>
          </p:cNvPr>
          <p:cNvSpPr/>
          <p:nvPr/>
        </p:nvSpPr>
        <p:spPr>
          <a:xfrm>
            <a:off x="1780729" y="6447453"/>
            <a:ext cx="1108826" cy="3283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목록</a:t>
            </a:r>
          </a:p>
        </p:txBody>
      </p:sp>
    </p:spTree>
    <p:extLst>
      <p:ext uri="{BB962C8B-B14F-4D97-AF65-F5344CB8AC3E}">
        <p14:creationId xmlns:p14="http://schemas.microsoft.com/office/powerpoint/2010/main" val="1635936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/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>
                <a:defRPr/>
              </a:pP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/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/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/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/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 cap="none" spc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/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>
                  <a:defRPr/>
                </a:pPr>
                <a:r>
                  <a:rPr lang="ko-KR" altLang="en-US" sz="22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5" name="그룹 34"/>
          <p:cNvGrpSpPr/>
          <p:nvPr/>
        </p:nvGrpSpPr>
        <p:grpSpPr>
          <a:xfrm>
            <a:off x="1686731" y="3393621"/>
            <a:ext cx="9580478" cy="2783059"/>
            <a:chOff x="1696062" y="3164773"/>
            <a:chExt cx="9580478" cy="2783059"/>
          </a:xfrm>
        </p:grpSpPr>
        <p:sp>
          <p:nvSpPr>
            <p:cNvPr id="31" name="TextBox 30"/>
            <p:cNvSpPr txBox="1"/>
            <p:nvPr/>
          </p:nvSpPr>
          <p:spPr>
            <a:xfrm>
              <a:off x="1968245" y="3164773"/>
              <a:ext cx="257175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dirty="0" err="1"/>
                <a:t>카페명</a:t>
              </a:r>
              <a:endParaRPr lang="ko-KR" alt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696062" y="3550533"/>
              <a:ext cx="6932084" cy="6771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dirty="0"/>
                <a:t>   </a:t>
              </a:r>
              <a:r>
                <a:rPr lang="ko-KR" altLang="en-US" dirty="0"/>
                <a:t>태그</a:t>
              </a:r>
              <a:r>
                <a:rPr lang="en-US" altLang="ko-KR" dirty="0"/>
                <a:t>		</a:t>
              </a:r>
              <a:r>
                <a:rPr lang="en-US" altLang="ko-KR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 </a:t>
              </a:r>
              <a:r>
                <a:rPr lang="ko-KR" altLang="en-US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모던 </a:t>
              </a:r>
              <a:r>
                <a:rPr lang="en-US" altLang="ko-KR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 </a:t>
              </a:r>
              <a:r>
                <a:rPr lang="ko-KR" altLang="en-US" sz="1500" dirty="0" err="1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인더스트리얼</a:t>
              </a:r>
              <a:r>
                <a:rPr lang="ko-KR" altLang="en-US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 </a:t>
              </a:r>
              <a:r>
                <a:rPr lang="en-US" altLang="ko-KR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 </a:t>
              </a:r>
              <a:r>
                <a:rPr lang="ko-KR" altLang="en-US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빈티지 </a:t>
              </a:r>
              <a:r>
                <a:rPr lang="en-US" altLang="ko-KR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 </a:t>
              </a:r>
              <a:r>
                <a:rPr lang="ko-KR" altLang="en-US" sz="1500" dirty="0" err="1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미니멀</a:t>
              </a:r>
              <a:r>
                <a:rPr lang="ko-KR" altLang="en-US" sz="1500" dirty="0">
                  <a:solidFill>
                    <a:schemeClr val="dk1"/>
                  </a:solidFill>
                  <a:latin typeface="맑은 고딕"/>
                  <a:ea typeface="맑은 고딕"/>
                  <a:cs typeface="Arial"/>
                  <a:sym typeface="Wingdings"/>
                </a:rPr>
                <a:t>  </a:t>
              </a:r>
              <a:endParaRPr lang="en-US" altLang="ko-KR" sz="1500" dirty="0"/>
            </a:p>
            <a:p>
              <a:pPr>
                <a:defRPr/>
              </a:pPr>
              <a:endParaRPr lang="en-US" altLang="ko-KR" sz="200" dirty="0"/>
            </a:p>
            <a:p>
              <a:pPr>
                <a:defRPr/>
              </a:pPr>
              <a:r>
                <a:rPr lang="en-US" altLang="ko-KR" dirty="0"/>
                <a:t>   </a:t>
              </a:r>
              <a:r>
                <a:rPr lang="ko-KR" altLang="en-US" dirty="0"/>
                <a:t>글 작성</a:t>
              </a:r>
              <a:endParaRPr lang="en-US" altLang="ko-KR" dirty="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7762874" y="3185583"/>
              <a:ext cx="3513666" cy="2762249"/>
            </a:xfrm>
            <a:prstGeom prst="rect">
              <a:avLst/>
            </a:prstGeom>
            <a:solidFill>
              <a:schemeClr val="lt2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143873" y="3606280"/>
            <a:ext cx="2688168" cy="638387"/>
          </a:xfrm>
          <a:prstGeom prst="rect">
            <a:avLst/>
          </a:prstGeom>
          <a:solidFill>
            <a:schemeClr val="lt1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/>
              <a:t>카페 </a:t>
            </a:r>
            <a:r>
              <a:rPr lang="ko-KR" altLang="en-US" dirty="0" err="1"/>
              <a:t>신청시</a:t>
            </a:r>
            <a:r>
              <a:rPr lang="ko-KR" altLang="en-US" dirty="0"/>
              <a:t> 제출했던 메인사진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47E239C-D864-4086-9A30-8792ED4648AF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0AC57F-8608-41CD-8D75-4448F0BC4C4F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28CA466-2D91-4EA4-B8ED-CE066AFFFFAC}"/>
              </a:ext>
            </a:extLst>
          </p:cNvPr>
          <p:cNvSpPr/>
          <p:nvPr/>
        </p:nvSpPr>
        <p:spPr>
          <a:xfrm>
            <a:off x="3569187" y="3434902"/>
            <a:ext cx="3749188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A45C6D5-8E74-4E12-AC2A-3742E70969AD}"/>
              </a:ext>
            </a:extLst>
          </p:cNvPr>
          <p:cNvSpPr/>
          <p:nvPr/>
        </p:nvSpPr>
        <p:spPr>
          <a:xfrm>
            <a:off x="6606073" y="3434902"/>
            <a:ext cx="755732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schemeClr val="tx1"/>
                </a:solidFill>
              </a:rPr>
              <a:t>찾기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A53D251-9BF3-447A-B8AA-532A91C42AC0}"/>
              </a:ext>
            </a:extLst>
          </p:cNvPr>
          <p:cNvSpPr/>
          <p:nvPr/>
        </p:nvSpPr>
        <p:spPr>
          <a:xfrm>
            <a:off x="1958914" y="4422711"/>
            <a:ext cx="5552690" cy="175396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59BDCBD-9B8E-4F37-A395-EBB3601EC3F7}"/>
              </a:ext>
            </a:extLst>
          </p:cNvPr>
          <p:cNvSpPr/>
          <p:nvPr/>
        </p:nvSpPr>
        <p:spPr>
          <a:xfrm>
            <a:off x="10158384" y="6251511"/>
            <a:ext cx="1108826" cy="3283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취소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D1C6DBC-C1AD-409F-B340-EA6141549464}"/>
              </a:ext>
            </a:extLst>
          </p:cNvPr>
          <p:cNvSpPr/>
          <p:nvPr/>
        </p:nvSpPr>
        <p:spPr>
          <a:xfrm>
            <a:off x="8798768" y="6251511"/>
            <a:ext cx="1108826" cy="3283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완료</a:t>
            </a:r>
          </a:p>
        </p:txBody>
      </p:sp>
    </p:spTree>
    <p:extLst>
      <p:ext uri="{BB962C8B-B14F-4D97-AF65-F5344CB8AC3E}">
        <p14:creationId xmlns:p14="http://schemas.microsoft.com/office/powerpoint/2010/main" val="138004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모서리가 둥근 직사각형 4">
            <a:extLst>
              <a:ext uri="{FF2B5EF4-FFF2-40B4-BE49-F238E27FC236}">
                <a16:creationId xmlns:a16="http://schemas.microsoft.com/office/drawing/2014/main" id="{931C8887-2D48-4E22-986B-87536ECC4B33}"/>
              </a:ext>
            </a:extLst>
          </p:cNvPr>
          <p:cNvSpPr/>
          <p:nvPr/>
        </p:nvSpPr>
        <p:spPr>
          <a:xfrm>
            <a:off x="269966" y="4062012"/>
            <a:ext cx="1637211" cy="20029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graphicFrame>
        <p:nvGraphicFramePr>
          <p:cNvPr id="16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373511" y="4329598"/>
          <a:ext cx="9200113" cy="23211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584843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06327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08943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38601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96144"/>
                  </a:ext>
                </a:extLst>
              </a:tr>
              <a:tr h="3860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2373511" y="3721857"/>
          <a:ext cx="9200112" cy="469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0028">
                  <a:extLst>
                    <a:ext uri="{9D8B030D-6E8A-4147-A177-3AD203B41FA5}">
                      <a16:colId xmlns:a16="http://schemas.microsoft.com/office/drawing/2014/main" val="2670595988"/>
                    </a:ext>
                  </a:extLst>
                </a:gridCol>
                <a:gridCol w="2300028">
                  <a:extLst>
                    <a:ext uri="{9D8B030D-6E8A-4147-A177-3AD203B41FA5}">
                      <a16:colId xmlns:a16="http://schemas.microsoft.com/office/drawing/2014/main" val="3971575517"/>
                    </a:ext>
                  </a:extLst>
                </a:gridCol>
                <a:gridCol w="2300028">
                  <a:extLst>
                    <a:ext uri="{9D8B030D-6E8A-4147-A177-3AD203B41FA5}">
                      <a16:colId xmlns:a16="http://schemas.microsoft.com/office/drawing/2014/main" val="2811801305"/>
                    </a:ext>
                  </a:extLst>
                </a:gridCol>
                <a:gridCol w="2300028">
                  <a:extLst>
                    <a:ext uri="{9D8B030D-6E8A-4147-A177-3AD203B41FA5}">
                      <a16:colId xmlns:a16="http://schemas.microsoft.com/office/drawing/2014/main" val="4265798844"/>
                    </a:ext>
                  </a:extLst>
                </a:gridCol>
              </a:tblGrid>
              <a:tr h="469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 등록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 정보 수정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이벤트 문의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회원서비스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822694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D5B55619-8ACF-48CA-BB72-3CBF26F93952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8913174-5626-4179-933D-941F4B223DD0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261A241-3883-4A90-8F52-99D88ADCFD85}"/>
              </a:ext>
            </a:extLst>
          </p:cNvPr>
          <p:cNvSpPr/>
          <p:nvPr/>
        </p:nvSpPr>
        <p:spPr>
          <a:xfrm>
            <a:off x="6973567" y="3300593"/>
            <a:ext cx="4556625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82317C-6D39-4639-BE23-ACCCD87567E1}"/>
              </a:ext>
            </a:extLst>
          </p:cNvPr>
          <p:cNvSpPr/>
          <p:nvPr/>
        </p:nvSpPr>
        <p:spPr>
          <a:xfrm>
            <a:off x="10619218" y="3300593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0638898" y="913210"/>
            <a:ext cx="1412566" cy="9295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sz="1400" dirty="0">
                <a:solidFill>
                  <a:schemeClr val="tx1"/>
                </a:solidFill>
              </a:rPr>
              <a:t>고객의 소리</a:t>
            </a:r>
            <a:endParaRPr lang="en-US" altLang="ko-KR" sz="1400" u="sng" dirty="0">
              <a:solidFill>
                <a:schemeClr val="tx1"/>
              </a:solidFill>
            </a:endParaRPr>
          </a:p>
        </p:txBody>
      </p:sp>
      <p:sp>
        <p:nvSpPr>
          <p:cNvPr id="23" name="모서리가 둥근 직사각형 4">
            <a:extLst>
              <a:ext uri="{FF2B5EF4-FFF2-40B4-BE49-F238E27FC236}">
                <a16:creationId xmlns:a16="http://schemas.microsoft.com/office/drawing/2014/main" id="{335CC2A9-E9E5-4D6E-A408-5C86489F533E}"/>
              </a:ext>
            </a:extLst>
          </p:cNvPr>
          <p:cNvSpPr/>
          <p:nvPr/>
        </p:nvSpPr>
        <p:spPr>
          <a:xfrm>
            <a:off x="4833801" y="3288283"/>
            <a:ext cx="2139766" cy="28143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자주 묻는 질문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E278FEB-2F7B-406F-98D1-13B22DDE9DA6}"/>
              </a:ext>
            </a:extLst>
          </p:cNvPr>
          <p:cNvSpPr/>
          <p:nvPr/>
        </p:nvSpPr>
        <p:spPr>
          <a:xfrm>
            <a:off x="116114" y="3302407"/>
            <a:ext cx="2019453" cy="1465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     </a:t>
            </a:r>
            <a:r>
              <a:rPr lang="ko-KR" altLang="en-US" sz="1400" u="sng" dirty="0">
                <a:solidFill>
                  <a:schemeClr val="bg1"/>
                </a:solidFill>
              </a:rPr>
              <a:t>자주 묻는 질문</a:t>
            </a:r>
            <a:endParaRPr lang="en-US" altLang="ko-KR" sz="1400" u="sng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tx1"/>
                </a:solidFill>
              </a:rPr>
              <a:t>     고객의 소리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66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3FB01CFB-ADB7-4BA7-9F4B-BADBB6151C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273552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76624173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5007983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조직원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개발업무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8038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정다훈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커뮤니티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180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임종현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카페신청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2405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서종국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고객센터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101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임주영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카페소개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975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 업무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메인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회원가입 화면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8049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97456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269966" y="4062012"/>
            <a:ext cx="1637211" cy="20029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3302407"/>
            <a:ext cx="2019453" cy="1465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     </a:t>
            </a:r>
            <a:r>
              <a:rPr lang="ko-KR" altLang="en-US" sz="1400" u="sng" dirty="0">
                <a:solidFill>
                  <a:schemeClr val="bg1"/>
                </a:solidFill>
              </a:rPr>
              <a:t>자주 묻는 질문</a:t>
            </a:r>
            <a:endParaRPr lang="en-US" altLang="ko-KR" sz="1400" u="sng" dirty="0">
              <a:solidFill>
                <a:schemeClr val="bg1"/>
              </a:solidFill>
            </a:endParaRPr>
          </a:p>
          <a:p>
            <a:r>
              <a:rPr lang="ko-KR" altLang="en-US" sz="1400" dirty="0">
                <a:solidFill>
                  <a:schemeClr val="tx1"/>
                </a:solidFill>
              </a:rPr>
              <a:t>     고객의 소리</a:t>
            </a:r>
            <a:endParaRPr lang="en-US" altLang="ko-KR" sz="1400" u="sng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graphicFrame>
        <p:nvGraphicFramePr>
          <p:cNvPr id="16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542936"/>
              </p:ext>
            </p:extLst>
          </p:nvPr>
        </p:nvGraphicFramePr>
        <p:xfrm>
          <a:off x="2373511" y="4329598"/>
          <a:ext cx="9200113" cy="23211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584843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06327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08943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38601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96144"/>
                  </a:ext>
                </a:extLst>
              </a:tr>
              <a:tr h="3860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327128"/>
              </p:ext>
            </p:extLst>
          </p:nvPr>
        </p:nvGraphicFramePr>
        <p:xfrm>
          <a:off x="2373511" y="3721857"/>
          <a:ext cx="9200112" cy="469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0028">
                  <a:extLst>
                    <a:ext uri="{9D8B030D-6E8A-4147-A177-3AD203B41FA5}">
                      <a16:colId xmlns:a16="http://schemas.microsoft.com/office/drawing/2014/main" val="2670595988"/>
                    </a:ext>
                  </a:extLst>
                </a:gridCol>
                <a:gridCol w="2300028">
                  <a:extLst>
                    <a:ext uri="{9D8B030D-6E8A-4147-A177-3AD203B41FA5}">
                      <a16:colId xmlns:a16="http://schemas.microsoft.com/office/drawing/2014/main" val="3971575517"/>
                    </a:ext>
                  </a:extLst>
                </a:gridCol>
                <a:gridCol w="2300028">
                  <a:extLst>
                    <a:ext uri="{9D8B030D-6E8A-4147-A177-3AD203B41FA5}">
                      <a16:colId xmlns:a16="http://schemas.microsoft.com/office/drawing/2014/main" val="2811801305"/>
                    </a:ext>
                  </a:extLst>
                </a:gridCol>
                <a:gridCol w="2300028">
                  <a:extLst>
                    <a:ext uri="{9D8B030D-6E8A-4147-A177-3AD203B41FA5}">
                      <a16:colId xmlns:a16="http://schemas.microsoft.com/office/drawing/2014/main" val="4265798844"/>
                    </a:ext>
                  </a:extLst>
                </a:gridCol>
              </a:tblGrid>
              <a:tr h="469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 등록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카페 정보 수정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이벤트 문의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회원서비스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822694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D5B55619-8ACF-48CA-BB72-3CBF26F93952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8913174-5626-4179-933D-941F4B223DD0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261A241-3883-4A90-8F52-99D88ADCFD85}"/>
              </a:ext>
            </a:extLst>
          </p:cNvPr>
          <p:cNvSpPr/>
          <p:nvPr/>
        </p:nvSpPr>
        <p:spPr>
          <a:xfrm>
            <a:off x="6973567" y="3300593"/>
            <a:ext cx="4556625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482317C-6D39-4639-BE23-ACCCD87567E1}"/>
              </a:ext>
            </a:extLst>
          </p:cNvPr>
          <p:cNvSpPr/>
          <p:nvPr/>
        </p:nvSpPr>
        <p:spPr>
          <a:xfrm>
            <a:off x="10619218" y="3300593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dirty="0">
                <a:solidFill>
                  <a:schemeClr val="tx1"/>
                </a:solidFill>
              </a:rPr>
              <a:t>검색</a:t>
            </a:r>
          </a:p>
        </p:txBody>
      </p:sp>
      <p:sp>
        <p:nvSpPr>
          <p:cNvPr id="23" name="모서리가 둥근 직사각형 4">
            <a:extLst>
              <a:ext uri="{FF2B5EF4-FFF2-40B4-BE49-F238E27FC236}">
                <a16:creationId xmlns:a16="http://schemas.microsoft.com/office/drawing/2014/main" id="{335CC2A9-E9E5-4D6E-A408-5C86489F533E}"/>
              </a:ext>
            </a:extLst>
          </p:cNvPr>
          <p:cNvSpPr/>
          <p:nvPr/>
        </p:nvSpPr>
        <p:spPr>
          <a:xfrm>
            <a:off x="4833801" y="3288283"/>
            <a:ext cx="2139766" cy="28143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자주 묻는 질문</a:t>
            </a:r>
          </a:p>
        </p:txBody>
      </p:sp>
    </p:spTree>
    <p:extLst>
      <p:ext uri="{BB962C8B-B14F-4D97-AF65-F5344CB8AC3E}">
        <p14:creationId xmlns:p14="http://schemas.microsoft.com/office/powerpoint/2010/main" val="31420368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모서리가 둥근 직사각형 30"/>
          <p:cNvSpPr/>
          <p:nvPr/>
        </p:nvSpPr>
        <p:spPr>
          <a:xfrm>
            <a:off x="226423" y="4310035"/>
            <a:ext cx="1637211" cy="20029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3302407"/>
            <a:ext cx="2019453" cy="14911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sz="1400" dirty="0">
                <a:solidFill>
                  <a:schemeClr val="bg1"/>
                </a:solidFill>
              </a:rPr>
              <a:t>     </a:t>
            </a:r>
            <a:r>
              <a:rPr lang="ko-KR" altLang="en-US" sz="1400" u="sng" dirty="0">
                <a:solidFill>
                  <a:schemeClr val="bg1"/>
                </a:solidFill>
              </a:rPr>
              <a:t>고객의 소리</a:t>
            </a:r>
            <a:endParaRPr lang="en-US" altLang="ko-KR" sz="1400" u="sng" dirty="0">
              <a:solidFill>
                <a:schemeClr val="bg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3051717" y="3302407"/>
          <a:ext cx="8128000" cy="442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039855804"/>
                    </a:ext>
                  </a:extLst>
                </a:gridCol>
              </a:tblGrid>
              <a:tr h="44210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고객의 소리 유형 선택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8623324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3051717" y="4058023"/>
          <a:ext cx="8128000" cy="1907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848483017"/>
                    </a:ext>
                  </a:extLst>
                </a:gridCol>
              </a:tblGrid>
              <a:tr h="190734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고객의 개선요구사항 작성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7268989"/>
                  </a:ext>
                </a:extLst>
              </a:tr>
            </a:tbl>
          </a:graphicData>
        </a:graphic>
      </p:graphicFrame>
      <p:sp>
        <p:nvSpPr>
          <p:cNvPr id="9" name="모서리가 둥근 직사각형 8"/>
          <p:cNvSpPr/>
          <p:nvPr/>
        </p:nvSpPr>
        <p:spPr>
          <a:xfrm>
            <a:off x="6287589" y="6278880"/>
            <a:ext cx="1410788" cy="33963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보내기</a:t>
            </a:r>
          </a:p>
        </p:txBody>
      </p:sp>
      <p:sp>
        <p:nvSpPr>
          <p:cNvPr id="11" name="순서도: 병합 10"/>
          <p:cNvSpPr/>
          <p:nvPr/>
        </p:nvSpPr>
        <p:spPr>
          <a:xfrm>
            <a:off x="10638897" y="3369246"/>
            <a:ext cx="426720" cy="330926"/>
          </a:xfrm>
          <a:prstGeom prst="flowChartMerg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E4CC316-8C7C-4869-9C26-24B375A7A869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C30F43A-63BF-43AE-B935-C88F8040BB8D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</p:spTree>
    <p:extLst>
      <p:ext uri="{BB962C8B-B14F-4D97-AF65-F5344CB8AC3E}">
        <p14:creationId xmlns:p14="http://schemas.microsoft.com/office/powerpoint/2010/main" val="432283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226423" y="3639692"/>
            <a:ext cx="1637211" cy="20029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373511" y="3910148"/>
          <a:ext cx="9200113" cy="270836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584843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06327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08943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38601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96144"/>
                  </a:ext>
                </a:extLst>
              </a:tr>
              <a:tr h="3860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3919613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3302408"/>
            <a:ext cx="2019453" cy="15081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ko-KR" altLang="en-US" sz="1400" u="sng" dirty="0">
                <a:solidFill>
                  <a:schemeClr val="bg1"/>
                </a:solidFill>
              </a:rPr>
              <a:t>공지사항</a:t>
            </a:r>
            <a:endParaRPr lang="en-US" altLang="ko-KR" sz="1400" u="sng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1:1 </a:t>
            </a:r>
            <a:r>
              <a:rPr lang="ko-KR" altLang="en-US" sz="1400" dirty="0">
                <a:solidFill>
                  <a:schemeClr val="tx1"/>
                </a:solidFill>
              </a:rPr>
              <a:t>문의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sz="1400" dirty="0">
                <a:solidFill>
                  <a:schemeClr val="tx1"/>
                </a:solidFill>
              </a:rPr>
              <a:t>     고객의 소리</a:t>
            </a:r>
            <a:endParaRPr lang="en-US" altLang="ko-KR" sz="1400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2373511" y="3302407"/>
          <a:ext cx="9200112" cy="469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6704">
                  <a:extLst>
                    <a:ext uri="{9D8B030D-6E8A-4147-A177-3AD203B41FA5}">
                      <a16:colId xmlns:a16="http://schemas.microsoft.com/office/drawing/2014/main" val="2422332805"/>
                    </a:ext>
                  </a:extLst>
                </a:gridCol>
                <a:gridCol w="3066704">
                  <a:extLst>
                    <a:ext uri="{9D8B030D-6E8A-4147-A177-3AD203B41FA5}">
                      <a16:colId xmlns:a16="http://schemas.microsoft.com/office/drawing/2014/main" val="1468183816"/>
                    </a:ext>
                  </a:extLst>
                </a:gridCol>
                <a:gridCol w="3066704">
                  <a:extLst>
                    <a:ext uri="{9D8B030D-6E8A-4147-A177-3AD203B41FA5}">
                      <a16:colId xmlns:a16="http://schemas.microsoft.com/office/drawing/2014/main" val="2039896979"/>
                    </a:ext>
                  </a:extLst>
                </a:gridCol>
              </a:tblGrid>
              <a:tr h="469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전체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공지사항 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이벤트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3498950"/>
                  </a:ext>
                </a:extLst>
              </a:tr>
            </a:tbl>
          </a:graphicData>
        </a:graphic>
      </p:graphicFrame>
      <p:sp>
        <p:nvSpPr>
          <p:cNvPr id="15" name="직사각형 14">
            <a:extLst>
              <a:ext uri="{FF2B5EF4-FFF2-40B4-BE49-F238E27FC236}">
                <a16:creationId xmlns:a16="http://schemas.microsoft.com/office/drawing/2014/main" id="{FEC46E86-DB33-46F2-9E17-172E855F4688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3D14DC6-E5C2-4953-B5DA-B72DCE2E0C95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</p:spTree>
    <p:extLst>
      <p:ext uri="{BB962C8B-B14F-4D97-AF65-F5344CB8AC3E}">
        <p14:creationId xmlns:p14="http://schemas.microsoft.com/office/powerpoint/2010/main" val="18702105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235132" y="4046248"/>
            <a:ext cx="1637211" cy="20029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95DBAD-68C2-4BA3-AAFE-048185953DF4}"/>
              </a:ext>
            </a:extLst>
          </p:cNvPr>
          <p:cNvSpPr/>
          <p:nvPr/>
        </p:nvSpPr>
        <p:spPr>
          <a:xfrm>
            <a:off x="116114" y="3487828"/>
            <a:ext cx="2019453" cy="14824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고객센터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</a:t>
            </a:r>
            <a:r>
              <a:rPr lang="ko-KR" altLang="en-US" sz="1400" dirty="0">
                <a:solidFill>
                  <a:schemeClr val="tx1"/>
                </a:solidFill>
              </a:rPr>
              <a:t>공지사항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en-US" altLang="ko-KR" sz="1400" dirty="0">
                <a:solidFill>
                  <a:schemeClr val="bg1"/>
                </a:solidFill>
              </a:rPr>
              <a:t>     </a:t>
            </a:r>
            <a:r>
              <a:rPr lang="en-US" altLang="ko-KR" sz="1400" u="sng" dirty="0">
                <a:solidFill>
                  <a:schemeClr val="bg1"/>
                </a:solidFill>
              </a:rPr>
              <a:t>1:1 </a:t>
            </a:r>
            <a:r>
              <a:rPr lang="ko-KR" altLang="en-US" sz="1400" u="sng" dirty="0">
                <a:solidFill>
                  <a:schemeClr val="bg1"/>
                </a:solidFill>
              </a:rPr>
              <a:t>문의</a:t>
            </a:r>
            <a:endParaRPr lang="en-US" altLang="ko-KR" sz="1400" u="sng" dirty="0">
              <a:solidFill>
                <a:schemeClr val="bg1"/>
              </a:solidFill>
            </a:endParaRPr>
          </a:p>
          <a:p>
            <a:r>
              <a:rPr lang="en-US" altLang="ko-KR" sz="1400" dirty="0">
                <a:solidFill>
                  <a:schemeClr val="tx1"/>
                </a:solidFill>
              </a:rPr>
              <a:t>     </a:t>
            </a:r>
            <a:r>
              <a:rPr lang="ko-KR" altLang="en-US" sz="1400" dirty="0">
                <a:solidFill>
                  <a:schemeClr val="tx1"/>
                </a:solidFill>
              </a:rPr>
              <a:t>자주 묻는 질문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sz="1400" dirty="0">
                <a:solidFill>
                  <a:schemeClr val="tx1"/>
                </a:solidFill>
              </a:rPr>
              <a:t>     고객의 소리</a:t>
            </a:r>
            <a:endParaRPr lang="en-US" altLang="ko-KR" sz="1400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CD03E10-FD00-4238-8E2E-2CF0B86149CC}"/>
              </a:ext>
            </a:extLst>
          </p:cNvPr>
          <p:cNvGrpSpPr/>
          <p:nvPr/>
        </p:nvGrpSpPr>
        <p:grpSpPr>
          <a:xfrm>
            <a:off x="0" y="109808"/>
            <a:ext cx="12192000" cy="2703181"/>
            <a:chOff x="0" y="109808"/>
            <a:chExt cx="12192000" cy="2703181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0211B7D8-C4C0-49C8-B7DD-F419DC14D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saturation sat="10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962735"/>
              <a:ext cx="12192000" cy="1850254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9D54C28-1B7B-4F08-A337-FF066527CDDC}"/>
                </a:ext>
              </a:extLst>
            </p:cNvPr>
            <p:cNvSpPr/>
            <p:nvPr/>
          </p:nvSpPr>
          <p:spPr>
            <a:xfrm>
              <a:off x="9845188" y="109808"/>
              <a:ext cx="2287807" cy="178088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home |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로그인 </a:t>
              </a:r>
              <a:r>
                <a:rPr lang="en-US" altLang="ko-KR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| </a:t>
              </a:r>
              <a:r>
                <a:rPr lang="ko-KR" altLang="en-US" sz="14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회원가입</a:t>
              </a:r>
              <a:endParaRPr lang="en-US" altLang="ko-KR" sz="1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3B35430-A55B-4A91-996D-836A9201D240}"/>
                </a:ext>
              </a:extLst>
            </p:cNvPr>
            <p:cNvGrpSpPr/>
            <p:nvPr/>
          </p:nvGrpSpPr>
          <p:grpSpPr>
            <a:xfrm>
              <a:off x="5817711" y="503005"/>
              <a:ext cx="6233752" cy="430888"/>
              <a:chOff x="5817711" y="838565"/>
              <a:chExt cx="6233752" cy="430888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864A848-7B1A-4CBD-A7C5-47FBD8D467EB}"/>
                  </a:ext>
                </a:extLst>
              </p:cNvPr>
              <p:cNvSpPr/>
              <p:nvPr/>
            </p:nvSpPr>
            <p:spPr>
              <a:xfrm>
                <a:off x="7511604" y="838566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소개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BE6ADEF-C41F-4AB4-9919-114FCA2F2B04}"/>
                  </a:ext>
                </a:extLst>
              </p:cNvPr>
              <p:cNvSpPr/>
              <p:nvPr/>
            </p:nvSpPr>
            <p:spPr>
              <a:xfrm>
                <a:off x="9100570" y="838565"/>
                <a:ext cx="1313180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커뮤니티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EE054D3-412E-40B2-BD19-8EAC24461544}"/>
                  </a:ext>
                </a:extLst>
              </p:cNvPr>
              <p:cNvSpPr/>
              <p:nvPr/>
            </p:nvSpPr>
            <p:spPr>
              <a:xfrm>
                <a:off x="5817711" y="838565"/>
                <a:ext cx="1412566" cy="430887"/>
              </a:xfrm>
              <a:prstGeom prst="rect">
                <a:avLst/>
              </a:prstGeom>
              <a:solidFill>
                <a:schemeClr val="bg1"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카페 신청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85EC1-B2CA-4264-9D17-C570829E0BCF}"/>
                  </a:ext>
                </a:extLst>
              </p:cNvPr>
              <p:cNvSpPr/>
              <p:nvPr/>
            </p:nvSpPr>
            <p:spPr>
              <a:xfrm>
                <a:off x="10638897" y="838565"/>
                <a:ext cx="1412566" cy="430887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48000"/>
                </a:schemeClr>
              </a:solidFill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ko-KR" altLang="en-US" sz="2200" b="1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고객 센터</a:t>
                </a:r>
                <a:endParaRPr lang="en-US" altLang="ko-KR" sz="2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CC5265CE-20A4-4015-8D8A-D59A51D8D724}"/>
              </a:ext>
            </a:extLst>
          </p:cNvPr>
          <p:cNvSpPr/>
          <p:nvPr/>
        </p:nvSpPr>
        <p:spPr>
          <a:xfrm>
            <a:off x="11807242" y="6064897"/>
            <a:ext cx="328771" cy="530913"/>
          </a:xfrm>
          <a:prstGeom prst="up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chemeClr val="tx1"/>
                </a:solidFill>
              </a:rPr>
              <a:t>Top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graphicFrame>
        <p:nvGraphicFramePr>
          <p:cNvPr id="16" name="표 3">
            <a:extLst>
              <a:ext uri="{FF2B5EF4-FFF2-40B4-BE49-F238E27FC236}">
                <a16:creationId xmlns:a16="http://schemas.microsoft.com/office/drawing/2014/main" id="{3C8A3615-166D-4B7A-A3EB-9105D7A54CBA}"/>
              </a:ext>
            </a:extLst>
          </p:cNvPr>
          <p:cNvGraphicFramePr>
            <a:graphicFrameLocks noGrp="1"/>
          </p:cNvGraphicFramePr>
          <p:nvPr/>
        </p:nvGraphicFramePr>
        <p:xfrm>
          <a:off x="2371348" y="3887444"/>
          <a:ext cx="9200113" cy="270836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584843">
                  <a:extLst>
                    <a:ext uri="{9D8B030D-6E8A-4147-A177-3AD203B41FA5}">
                      <a16:colId xmlns:a16="http://schemas.microsoft.com/office/drawing/2014/main" val="383737104"/>
                    </a:ext>
                  </a:extLst>
                </a:gridCol>
                <a:gridCol w="1606327">
                  <a:extLst>
                    <a:ext uri="{9D8B030D-6E8A-4147-A177-3AD203B41FA5}">
                      <a16:colId xmlns:a16="http://schemas.microsoft.com/office/drawing/2014/main" val="994496367"/>
                    </a:ext>
                  </a:extLst>
                </a:gridCol>
                <a:gridCol w="1008943">
                  <a:extLst>
                    <a:ext uri="{9D8B030D-6E8A-4147-A177-3AD203B41FA5}">
                      <a16:colId xmlns:a16="http://schemas.microsoft.com/office/drawing/2014/main" val="2946756275"/>
                    </a:ext>
                  </a:extLst>
                </a:gridCol>
              </a:tblGrid>
              <a:tr h="38601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96144"/>
                  </a:ext>
                </a:extLst>
              </a:tr>
              <a:tr h="3860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318676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41253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333047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1097910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433947"/>
                  </a:ext>
                </a:extLst>
              </a:tr>
              <a:tr h="387266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3919613"/>
                  </a:ext>
                </a:extLst>
              </a:tr>
            </a:tbl>
          </a:graphicData>
        </a:graphic>
      </p:graphicFrame>
      <p:sp>
        <p:nvSpPr>
          <p:cNvPr id="2" name="모서리가 둥근 직사각형 1"/>
          <p:cNvSpPr/>
          <p:nvPr/>
        </p:nvSpPr>
        <p:spPr>
          <a:xfrm>
            <a:off x="9762309" y="3370217"/>
            <a:ext cx="1805637" cy="43885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r>
              <a:rPr lang="ko-KR" altLang="en-US" dirty="0"/>
              <a:t>문의 작성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3A20180-5957-423E-943E-CC7057CB1CCE}"/>
              </a:ext>
            </a:extLst>
          </p:cNvPr>
          <p:cNvSpPr/>
          <p:nvPr/>
        </p:nvSpPr>
        <p:spPr>
          <a:xfrm>
            <a:off x="2135567" y="2393190"/>
            <a:ext cx="7880200" cy="2814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DCAAE1D-612D-4581-B29E-128F6DD51581}"/>
              </a:ext>
            </a:extLst>
          </p:cNvPr>
          <p:cNvSpPr/>
          <p:nvPr/>
        </p:nvSpPr>
        <p:spPr>
          <a:xfrm>
            <a:off x="9146737" y="2393190"/>
            <a:ext cx="912460" cy="2814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solidFill>
                  <a:schemeClr val="tx1"/>
                </a:solidFill>
              </a:rPr>
              <a:t>검색</a:t>
            </a:r>
          </a:p>
        </p:txBody>
      </p:sp>
    </p:spTree>
    <p:extLst>
      <p:ext uri="{BB962C8B-B14F-4D97-AF65-F5344CB8AC3E}">
        <p14:creationId xmlns:p14="http://schemas.microsoft.com/office/powerpoint/2010/main" val="428336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8E4D79A2-AF2C-41BE-9064-152D59BFAF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7735278"/>
              </p:ext>
            </p:extLst>
          </p:nvPr>
        </p:nvGraphicFramePr>
        <p:xfrm>
          <a:off x="838200" y="1690688"/>
          <a:ext cx="10515599" cy="4802187"/>
        </p:xfrm>
        <a:graphic>
          <a:graphicData uri="http://schemas.openxmlformats.org/drawingml/2006/table">
            <a:tbl>
              <a:tblPr/>
              <a:tblGrid>
                <a:gridCol w="1952821">
                  <a:extLst>
                    <a:ext uri="{9D8B030D-6E8A-4147-A177-3AD203B41FA5}">
                      <a16:colId xmlns:a16="http://schemas.microsoft.com/office/drawing/2014/main" val="3324052011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49963232"/>
                    </a:ext>
                  </a:extLst>
                </a:gridCol>
                <a:gridCol w="4281389">
                  <a:extLst>
                    <a:ext uri="{9D8B030D-6E8A-4147-A177-3AD203B41FA5}">
                      <a16:colId xmlns:a16="http://schemas.microsoft.com/office/drawing/2014/main" val="3648482601"/>
                    </a:ext>
                  </a:extLst>
                </a:gridCol>
              </a:tblGrid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총 개발 기간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2021.12.14. ~ 2022.01.07.(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약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개월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)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8585808"/>
                  </a:ext>
                </a:extLst>
              </a:tr>
              <a:tr h="36328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프로젝트명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카페 소개 웹페이지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755753"/>
                  </a:ext>
                </a:extLst>
              </a:tr>
              <a:tr h="363288">
                <a:tc rowSpan="7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프로젝트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작업내용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기간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90727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273062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요구 분석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18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19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57697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설계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20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233898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구현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12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25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03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631837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테스트 및 보수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04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06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969756"/>
                  </a:ext>
                </a:extLst>
              </a:tr>
              <a:tr h="3632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발표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~ 01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 </a:t>
                      </a:r>
                      <a:r>
                        <a:rPr lang="en-US" altLang="ko-KR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07</a:t>
                      </a: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일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135322"/>
                  </a:ext>
                </a:extLst>
              </a:tr>
              <a:tr h="63605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순서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계획 → 요구 분석 → 설계 → 구현 → 테스트 및 보수 → 발표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733753"/>
                  </a:ext>
                </a:extLst>
              </a:tr>
              <a:tr h="8965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개발 환경</a:t>
                      </a:r>
                      <a:endParaRPr lang="ko-KR" altLang="en-US" sz="1600" b="1" kern="0" spc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IDLE : Visual Code, </a:t>
                      </a:r>
                      <a:r>
                        <a:rPr lang="en-US" sz="1600" b="1" kern="0" spc="0" dirty="0" err="1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Vuetify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  <a:p>
                      <a:pPr marL="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</a:pPr>
                      <a:r>
                        <a:rPr lang="en-US" sz="1600" b="1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Repo : Git</a:t>
                      </a:r>
                      <a:endParaRPr lang="en-US" sz="1600" b="1" kern="0" spc="0" dirty="0">
                        <a:solidFill>
                          <a:srgbClr val="000000"/>
                        </a:solidFill>
                        <a:effectLst/>
                        <a:latin typeface="나눔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8871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4889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3453"/>
            <a:ext cx="10515600" cy="1325563"/>
          </a:xfrm>
        </p:spPr>
        <p:txBody>
          <a:bodyPr/>
          <a:lstStyle/>
          <a:p>
            <a:r>
              <a:rPr lang="en-US" altLang="ko-KR" dirty="0"/>
              <a:t>WBS</a:t>
            </a:r>
            <a:endParaRPr lang="ko-KR" altLang="en-US" dirty="0"/>
          </a:p>
        </p:txBody>
      </p:sp>
      <p:graphicFrame>
        <p:nvGraphicFramePr>
          <p:cNvPr id="8" name="내용 개체 틀 7">
            <a:extLst>
              <a:ext uri="{FF2B5EF4-FFF2-40B4-BE49-F238E27FC236}">
                <a16:creationId xmlns:a16="http://schemas.microsoft.com/office/drawing/2014/main" id="{85F537A0-BD2C-4165-8AE0-F26E835CB6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165770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07E5F6B-8B8F-4260-9C61-FE9ACF77ADE0}"/>
              </a:ext>
            </a:extLst>
          </p:cNvPr>
          <p:cNvSpPr/>
          <p:nvPr/>
        </p:nvSpPr>
        <p:spPr>
          <a:xfrm>
            <a:off x="2090056" y="3331029"/>
            <a:ext cx="1035700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8521E1-A99B-4528-AE4C-FFBD2292067D}"/>
              </a:ext>
            </a:extLst>
          </p:cNvPr>
          <p:cNvSpPr/>
          <p:nvPr/>
        </p:nvSpPr>
        <p:spPr>
          <a:xfrm>
            <a:off x="2090055" y="397795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159380C-822F-4949-B72C-54F02176E966}"/>
              </a:ext>
            </a:extLst>
          </p:cNvPr>
          <p:cNvSpPr/>
          <p:nvPr/>
        </p:nvSpPr>
        <p:spPr>
          <a:xfrm>
            <a:off x="2090055" y="4624877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42C2D96-F31D-46C3-8ED4-4A554928EC13}"/>
              </a:ext>
            </a:extLst>
          </p:cNvPr>
          <p:cNvSpPr/>
          <p:nvPr/>
        </p:nvSpPr>
        <p:spPr>
          <a:xfrm>
            <a:off x="2090054" y="527497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B8C0BBA-3551-4BC3-9A51-27FDC3296581}"/>
              </a:ext>
            </a:extLst>
          </p:cNvPr>
          <p:cNvSpPr/>
          <p:nvPr/>
        </p:nvSpPr>
        <p:spPr>
          <a:xfrm>
            <a:off x="3321697" y="3974780"/>
            <a:ext cx="307911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641A03-CA18-4FF4-9AE2-A909F92A2F70}"/>
              </a:ext>
            </a:extLst>
          </p:cNvPr>
          <p:cNvSpPr/>
          <p:nvPr/>
        </p:nvSpPr>
        <p:spPr>
          <a:xfrm>
            <a:off x="2705875" y="4612264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DBBA0FF-A79D-4B29-B596-1E1A75A2AE33}"/>
              </a:ext>
            </a:extLst>
          </p:cNvPr>
          <p:cNvSpPr/>
          <p:nvPr/>
        </p:nvSpPr>
        <p:spPr>
          <a:xfrm>
            <a:off x="270587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0F43173-00CA-46DE-8F91-C6D585BA29A6}"/>
              </a:ext>
            </a:extLst>
          </p:cNvPr>
          <p:cNvSpPr/>
          <p:nvPr/>
        </p:nvSpPr>
        <p:spPr>
          <a:xfrm>
            <a:off x="3937516" y="4605809"/>
            <a:ext cx="979717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CDC9904-D86A-42A1-8676-3DF20DB2565D}"/>
              </a:ext>
            </a:extLst>
          </p:cNvPr>
          <p:cNvSpPr/>
          <p:nvPr/>
        </p:nvSpPr>
        <p:spPr>
          <a:xfrm>
            <a:off x="3937515" y="5259188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A4B33F9-6AA0-441F-8E91-16A0713F5E42}"/>
              </a:ext>
            </a:extLst>
          </p:cNvPr>
          <p:cNvSpPr/>
          <p:nvPr/>
        </p:nvSpPr>
        <p:spPr>
          <a:xfrm>
            <a:off x="5169154" y="5274973"/>
            <a:ext cx="1231643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D2DBACF-877E-4B8D-918D-93A411AC78A8}"/>
              </a:ext>
            </a:extLst>
          </p:cNvPr>
          <p:cNvSpPr/>
          <p:nvPr/>
        </p:nvSpPr>
        <p:spPr>
          <a:xfrm>
            <a:off x="6400790" y="5259187"/>
            <a:ext cx="1082361" cy="382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35C577-6330-44AD-906A-BE021616D8D6}"/>
              </a:ext>
            </a:extLst>
          </p:cNvPr>
          <p:cNvSpPr txBox="1"/>
          <p:nvPr/>
        </p:nvSpPr>
        <p:spPr>
          <a:xfrm>
            <a:off x="10105053" y="5841193"/>
            <a:ext cx="131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단위</a:t>
            </a:r>
            <a:r>
              <a:rPr lang="en-US" altLang="ko-KR" sz="1400" dirty="0"/>
              <a:t>(</a:t>
            </a:r>
            <a:r>
              <a:rPr lang="ko-KR" altLang="en-US" sz="1400" dirty="0"/>
              <a:t>일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64513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6275" y="185530"/>
            <a:ext cx="10515600" cy="712995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3600" dirty="0"/>
              <a:t>요구사항 명세서</a:t>
            </a:r>
          </a:p>
        </p:txBody>
      </p:sp>
      <p:graphicFrame>
        <p:nvGraphicFramePr>
          <p:cNvPr id="8" name="표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9125002"/>
              </p:ext>
            </p:extLst>
          </p:nvPr>
        </p:nvGraphicFramePr>
        <p:xfrm>
          <a:off x="836275" y="898525"/>
          <a:ext cx="10519449" cy="5918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8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505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b="1"/>
                        <a:t>항목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b="1"/>
                        <a:t>내용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로그인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기업 로그인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일반 로그인을 선택 할 수 있다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아이디</a:t>
                      </a:r>
                      <a:r>
                        <a:rPr lang="en-US" altLang="ko-KR" sz="1400"/>
                        <a:t> ,</a:t>
                      </a:r>
                      <a:r>
                        <a:rPr lang="ko-KR" altLang="en-US" sz="1400"/>
                        <a:t> 비밀번호 찾기 버튼을 지원한다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회원가입 바로가기 버튼을 지원한다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회원가입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기업 회원가입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일반 회원가입을 선택 할 수 있다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회원가입 종류에 따라 다른 폼을 제시한다</a:t>
                      </a:r>
                      <a:r>
                        <a:rPr lang="en-US" altLang="ko-KR" sz="140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카페신청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제시된 폼을 입력할 수 있다</a:t>
                      </a:r>
                      <a:r>
                        <a:rPr lang="en-US" altLang="ko-KR" sz="1400"/>
                        <a:t>. 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카페 메인 사진과</a:t>
                      </a:r>
                      <a:r>
                        <a:rPr lang="en-US" altLang="ko-KR" sz="1400"/>
                        <a:t> </a:t>
                      </a:r>
                      <a:r>
                        <a:rPr lang="ko-KR" altLang="en-US" sz="1400"/>
                        <a:t>인테리어의 사진 파일을 업로드 할 수 있다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marR="0" lvl="0" indent="-34290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AutoNum type="arabicPeriod"/>
                        <a:defRPr/>
                      </a:pPr>
                      <a:r>
                        <a:rPr lang="ko-KR" altLang="en-US" sz="1400"/>
                        <a:t>제시된 폼을 입력한 후 등록을 눌러 카페 신청을 할 수 있다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카페소개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en-US" altLang="ko-KR" sz="1400"/>
                        <a:t>1.</a:t>
                      </a:r>
                      <a:r>
                        <a:rPr lang="ko-KR" altLang="en-US" sz="1400"/>
                        <a:t> 메뉴에서 카페소개를 클릭한다</a:t>
                      </a:r>
                    </a:p>
                    <a:p>
                      <a:pPr algn="l" latinLnBrk="1">
                        <a:defRPr/>
                      </a:pPr>
                      <a:r>
                        <a:rPr lang="en-US" altLang="ko-KR" sz="1400"/>
                        <a:t>2.</a:t>
                      </a:r>
                      <a:r>
                        <a:rPr lang="ko-KR" altLang="en-US" sz="1400"/>
                        <a:t> 모든 카페를 확인할 수 있어야 하며 카페마다 카페명과 해당 카페가 위치한 지역 그리고 그 카페를 표현하는 태그가 표시되어 있다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>
                        <a:defRPr/>
                      </a:pPr>
                      <a:r>
                        <a:rPr lang="en-US" altLang="ko-KR" sz="1400"/>
                        <a:t>3.</a:t>
                      </a:r>
                      <a:r>
                        <a:rPr lang="ko-KR" altLang="en-US" sz="1400"/>
                        <a:t> 그 중 원하는 카페를 클릭시 해당 카페에 대한 상세정보를 확인할 수 있으며 주소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전화번호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대표 메뉴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가격대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주차가능여부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영업시간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휴무일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웹사이트</a:t>
                      </a:r>
                      <a:r>
                        <a:rPr lang="en-US" altLang="ko-KR" sz="1400"/>
                        <a:t>/SNS,</a:t>
                      </a:r>
                      <a:r>
                        <a:rPr lang="ko-KR" altLang="en-US" sz="1400"/>
                        <a:t>메뉴별 가격을 확인 할 수 있어야한다</a:t>
                      </a:r>
                      <a:r>
                        <a:rPr lang="en-US" altLang="ko-KR" sz="140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커뮤니티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게시글 작성 시 카페를 선택해야 한다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태그 기능을 지원하며 제시한 태그를 선택해야 한다</a:t>
                      </a:r>
                      <a:r>
                        <a:rPr lang="en-US" altLang="ko-KR" sz="140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  <a:defRPr/>
                      </a:pPr>
                      <a:r>
                        <a:rPr lang="ko-KR" altLang="en-US" sz="1400"/>
                        <a:t>게시글은 카드형으로 작성자의 프로필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카페의 메인 사진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게시글 내용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태그가 표현되어야 한다</a:t>
                      </a:r>
                      <a:r>
                        <a:rPr lang="en-US" altLang="ko-KR" sz="1400"/>
                        <a:t>.</a:t>
                      </a:r>
                      <a:endParaRPr lang="ko-KR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고객센터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/>
                        <a:t>[</a:t>
                      </a:r>
                      <a:r>
                        <a:rPr lang="ko-KR" altLang="en-US" sz="1400" dirty="0"/>
                        <a:t>공지사항</a:t>
                      </a:r>
                      <a:r>
                        <a:rPr lang="en-US" altLang="ko-KR" sz="1400" dirty="0"/>
                        <a:t>]</a:t>
                      </a:r>
                      <a:r>
                        <a:rPr lang="ko-KR" altLang="en-US" sz="1400" baseline="0" dirty="0"/>
                        <a:t> 게시판에서 공지사항과 이벤트를 확인할 수 있다</a:t>
                      </a:r>
                      <a:r>
                        <a:rPr lang="en-US" altLang="ko-KR" sz="1400" baseline="0" dirty="0"/>
                        <a:t>. 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baseline="0" dirty="0"/>
                        <a:t>[1</a:t>
                      </a:r>
                      <a:r>
                        <a:rPr lang="ko-KR" altLang="en-US" sz="1400" baseline="0" dirty="0"/>
                        <a:t>대</a:t>
                      </a:r>
                      <a:r>
                        <a:rPr lang="en-US" altLang="ko-KR" sz="1400" baseline="0" dirty="0"/>
                        <a:t>1</a:t>
                      </a:r>
                      <a:r>
                        <a:rPr lang="ko-KR" altLang="en-US" sz="1400" baseline="0" dirty="0"/>
                        <a:t>문의</a:t>
                      </a:r>
                      <a:r>
                        <a:rPr lang="en-US" altLang="ko-KR" sz="1400" baseline="0" dirty="0"/>
                        <a:t>] </a:t>
                      </a:r>
                      <a:r>
                        <a:rPr lang="ko-KR" altLang="en-US" sz="1400" baseline="0" dirty="0"/>
                        <a:t>게시판에서 </a:t>
                      </a:r>
                      <a:r>
                        <a:rPr lang="en-US" altLang="ko-KR" sz="1400" baseline="0" dirty="0"/>
                        <a:t>1</a:t>
                      </a:r>
                      <a:r>
                        <a:rPr lang="ko-KR" altLang="en-US" sz="1400" baseline="0" dirty="0"/>
                        <a:t>대</a:t>
                      </a:r>
                      <a:r>
                        <a:rPr lang="en-US" altLang="ko-KR" sz="1400" baseline="0" dirty="0"/>
                        <a:t>1</a:t>
                      </a:r>
                      <a:r>
                        <a:rPr lang="ko-KR" altLang="en-US" sz="1400" baseline="0" dirty="0"/>
                        <a:t>문의를 작성하고 지난 </a:t>
                      </a:r>
                      <a:r>
                        <a:rPr lang="en-US" altLang="ko-KR" sz="1400" baseline="0" dirty="0"/>
                        <a:t>1</a:t>
                      </a:r>
                      <a:r>
                        <a:rPr lang="ko-KR" altLang="en-US" sz="1400" baseline="0" dirty="0"/>
                        <a:t>대</a:t>
                      </a:r>
                      <a:r>
                        <a:rPr lang="en-US" altLang="ko-KR" sz="1400" baseline="0" dirty="0"/>
                        <a:t>1</a:t>
                      </a:r>
                      <a:r>
                        <a:rPr lang="ko-KR" altLang="en-US" sz="1400" baseline="0" dirty="0"/>
                        <a:t>문의를 게시판의 형태로 확인할 수 있다</a:t>
                      </a:r>
                      <a:r>
                        <a:rPr lang="en-US" altLang="ko-KR" sz="1400" baseline="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baseline="0" dirty="0"/>
                        <a:t>[</a:t>
                      </a:r>
                      <a:r>
                        <a:rPr lang="ko-KR" altLang="en-US" sz="1400" baseline="0" dirty="0" err="1"/>
                        <a:t>고객의소리</a:t>
                      </a:r>
                      <a:r>
                        <a:rPr lang="en-US" altLang="ko-KR" sz="1400" baseline="0" dirty="0"/>
                        <a:t>] </a:t>
                      </a:r>
                      <a:r>
                        <a:rPr lang="ko-KR" altLang="en-US" sz="1400" baseline="0" dirty="0"/>
                        <a:t>게시판에서 고객이 개선요구사항을 작성 후 보낼 수 있다</a:t>
                      </a:r>
                      <a:r>
                        <a:rPr lang="en-US" altLang="ko-KR" sz="1400" baseline="0" dirty="0"/>
                        <a:t>.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baseline="0" dirty="0"/>
                        <a:t>[</a:t>
                      </a:r>
                      <a:r>
                        <a:rPr lang="ko-KR" altLang="en-US" sz="1400" baseline="0" dirty="0" err="1"/>
                        <a:t>자주묻는질문</a:t>
                      </a:r>
                      <a:r>
                        <a:rPr lang="en-US" altLang="ko-KR" sz="1400" baseline="0" dirty="0"/>
                        <a:t>] </a:t>
                      </a:r>
                      <a:r>
                        <a:rPr lang="ko-KR" altLang="en-US" sz="1400" baseline="0" dirty="0"/>
                        <a:t>게시판에서 고객이 자주 묻는 질문을 확인할 수 있다</a:t>
                      </a:r>
                      <a:r>
                        <a:rPr lang="en-US" altLang="ko-KR" sz="1400" baseline="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검색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en-US" altLang="ko-KR" sz="1400" dirty="0"/>
                        <a:t>1.</a:t>
                      </a:r>
                      <a:r>
                        <a:rPr lang="ko-KR" altLang="en-US" sz="1400" dirty="0"/>
                        <a:t> 원하는 </a:t>
                      </a:r>
                      <a:r>
                        <a:rPr lang="ko-KR" altLang="en-US" sz="1400" dirty="0" err="1"/>
                        <a:t>카페이름을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검색시</a:t>
                      </a:r>
                      <a:r>
                        <a:rPr lang="ko-KR" altLang="en-US" sz="1400" dirty="0"/>
                        <a:t> 해당 카페에 대한 상세정보를 바로 확인 할 수 있다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algn="l" latinLnBrk="1">
                        <a:defRPr/>
                      </a:pPr>
                      <a:r>
                        <a:rPr lang="en-US" altLang="ko-KR" sz="1400" dirty="0"/>
                        <a:t>2.</a:t>
                      </a:r>
                      <a:r>
                        <a:rPr lang="ko-KR" altLang="en-US" sz="1400" dirty="0"/>
                        <a:t> 검색하고 싶은 </a:t>
                      </a:r>
                      <a:r>
                        <a:rPr lang="ko-KR" altLang="en-US" sz="1400" dirty="0" err="1"/>
                        <a:t>지역명을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검색시</a:t>
                      </a:r>
                      <a:r>
                        <a:rPr lang="ko-KR" altLang="en-US" sz="1400" dirty="0"/>
                        <a:t> 해당 지역에 있는 카페를 확인 할 수 있으며 그 중 원하는 카페를 </a:t>
                      </a:r>
                      <a:r>
                        <a:rPr lang="ko-KR" altLang="en-US" sz="1400" dirty="0" err="1"/>
                        <a:t>클릭시</a:t>
                      </a:r>
                      <a:r>
                        <a:rPr lang="ko-KR" altLang="en-US" sz="1400" dirty="0"/>
                        <a:t> 상세정보를 </a:t>
                      </a:r>
                      <a:r>
                        <a:rPr lang="ko-KR" altLang="en-US" sz="1400" dirty="0" err="1"/>
                        <a:t>확인할수있다</a:t>
                      </a:r>
                      <a:r>
                        <a:rPr lang="en-US" altLang="ko-KR" sz="14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6B4BC8-B427-4512-8614-EBA59F50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 보드</a:t>
            </a:r>
            <a:r>
              <a:rPr lang="en-US" altLang="ko-KR" dirty="0"/>
              <a:t>_</a:t>
            </a:r>
            <a:r>
              <a:rPr lang="ko-KR" altLang="en-US" dirty="0"/>
              <a:t>로그인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0EF72DF-F29E-4AAC-99EC-077726A96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4" y="2245075"/>
            <a:ext cx="5224743" cy="4351338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6121835-AA41-4584-B035-37B77CED5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324" y="2245075"/>
            <a:ext cx="2481926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CF03670-E0C9-44FB-9E3F-0764AB3F5896}"/>
              </a:ext>
            </a:extLst>
          </p:cNvPr>
          <p:cNvSpPr txBox="1"/>
          <p:nvPr/>
        </p:nvSpPr>
        <p:spPr>
          <a:xfrm>
            <a:off x="229241" y="1690688"/>
            <a:ext cx="2835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홈페이지를 방문한다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111034-09ED-4E86-8FAA-84C73924F970}"/>
              </a:ext>
            </a:extLst>
          </p:cNvPr>
          <p:cNvSpPr txBox="1"/>
          <p:nvPr/>
        </p:nvSpPr>
        <p:spPr>
          <a:xfrm>
            <a:off x="3837907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로그인 버튼을 클릭한다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798DC9-4C46-4510-B2DD-FE234206A55F}"/>
              </a:ext>
            </a:extLst>
          </p:cNvPr>
          <p:cNvSpPr/>
          <p:nvPr/>
        </p:nvSpPr>
        <p:spPr>
          <a:xfrm>
            <a:off x="3140221" y="2245075"/>
            <a:ext cx="411061" cy="1877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3A869-E16F-4D7F-94FA-11C8998DC398}"/>
              </a:ext>
            </a:extLst>
          </p:cNvPr>
          <p:cNvSpPr/>
          <p:nvPr/>
        </p:nvSpPr>
        <p:spPr>
          <a:xfrm>
            <a:off x="6436553" y="3884103"/>
            <a:ext cx="713064" cy="59561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20BA3-7F3E-4768-BD43-516B5A6987A8}"/>
              </a:ext>
            </a:extLst>
          </p:cNvPr>
          <p:cNvSpPr txBox="1"/>
          <p:nvPr/>
        </p:nvSpPr>
        <p:spPr>
          <a:xfrm>
            <a:off x="7105005" y="1690688"/>
            <a:ext cx="310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일반</a:t>
            </a:r>
            <a:r>
              <a:rPr lang="en-US" altLang="ko-KR" dirty="0"/>
              <a:t>, </a:t>
            </a:r>
            <a:r>
              <a:rPr lang="ko-KR" altLang="en-US" dirty="0"/>
              <a:t>기업을 선택한다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50FBECF-F96F-4556-B591-CBEFD8D10B0D}"/>
              </a:ext>
            </a:extLst>
          </p:cNvPr>
          <p:cNvSpPr/>
          <p:nvPr/>
        </p:nvSpPr>
        <p:spPr>
          <a:xfrm>
            <a:off x="7763953" y="3429000"/>
            <a:ext cx="1223395" cy="3963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9F1934-2ECC-47AA-8807-C0E6F1A6AD47}"/>
              </a:ext>
            </a:extLst>
          </p:cNvPr>
          <p:cNvSpPr txBox="1"/>
          <p:nvPr/>
        </p:nvSpPr>
        <p:spPr>
          <a:xfrm>
            <a:off x="10076563" y="1690688"/>
            <a:ext cx="2038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로그인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768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2259</Words>
  <Application>Microsoft Office PowerPoint</Application>
  <PresentationFormat>와이드스크린</PresentationFormat>
  <Paragraphs>725</Paragraphs>
  <Slides>53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53</vt:i4>
      </vt:variant>
    </vt:vector>
  </HeadingPairs>
  <TitlesOfParts>
    <vt:vector size="59" baseType="lpstr">
      <vt:lpstr>나눔명조</vt:lpstr>
      <vt:lpstr>맑은 고딕</vt:lpstr>
      <vt:lpstr>함초롬바탕</vt:lpstr>
      <vt:lpstr>AIGDT</vt:lpstr>
      <vt:lpstr>Arial</vt:lpstr>
      <vt:lpstr>Office 테마</vt:lpstr>
      <vt:lpstr>PowerPoint 프레젠테이션</vt:lpstr>
      <vt:lpstr>PowerPoint 프레젠테이션</vt:lpstr>
      <vt:lpstr>주제 선정 이유</vt:lpstr>
      <vt:lpstr>메뉴 구조</vt:lpstr>
      <vt:lpstr>WBS</vt:lpstr>
      <vt:lpstr>WBS</vt:lpstr>
      <vt:lpstr>WBS</vt:lpstr>
      <vt:lpstr>요구사항 명세서</vt:lpstr>
      <vt:lpstr>스토리 보드_로그인</vt:lpstr>
      <vt:lpstr>스토리 보드_회원가입 접근</vt:lpstr>
      <vt:lpstr>스토리 보드_회원가입 접근</vt:lpstr>
      <vt:lpstr>스토리 보드_일반 회원가입</vt:lpstr>
      <vt:lpstr>스토리 보드_기업 회원가입</vt:lpstr>
      <vt:lpstr>스토리 보드_카페 신청</vt:lpstr>
      <vt:lpstr>스토리 보드_카페 신청</vt:lpstr>
      <vt:lpstr>스토리보드_카페소개 이동</vt:lpstr>
      <vt:lpstr>스토리보드_카페소개</vt:lpstr>
      <vt:lpstr>스토리보드_카페소개</vt:lpstr>
      <vt:lpstr>스토리보드_카페소개</vt:lpstr>
      <vt:lpstr>스토리보드_카페소개-상세페이지</vt:lpstr>
      <vt:lpstr>스토리보드_커뮤니티</vt:lpstr>
      <vt:lpstr>스토리보드_커뮤니티</vt:lpstr>
      <vt:lpstr>스토리보드_커뮤니티</vt:lpstr>
      <vt:lpstr>스토리보드_커뮤니티</vt:lpstr>
      <vt:lpstr>스토리보드_커뮤니티 검색</vt:lpstr>
      <vt:lpstr>스토리보드_커뮤니티 검색</vt:lpstr>
      <vt:lpstr>스토리보드_커뮤니티 글 작성</vt:lpstr>
      <vt:lpstr>스토리보드_커뮤니티 글 작성</vt:lpstr>
      <vt:lpstr>스토리보드_커뮤니티 글 작성</vt:lpstr>
      <vt:lpstr>스토리보드_커뮤니티 글 작성</vt:lpstr>
      <vt:lpstr>스토리보드 고객센터_이동</vt:lpstr>
      <vt:lpstr>스토리보드 고객센터_자주 묻는 질문</vt:lpstr>
      <vt:lpstr>스토리보드 고객센터_고객의 소리</vt:lpstr>
      <vt:lpstr>스토리보드 고객센터_ 공지사항</vt:lpstr>
      <vt:lpstr>스토리보드 고객센터_1대1문의</vt:lpstr>
      <vt:lpstr>화면 설계 UI 레이아웃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다훈 정</dc:creator>
  <cp:lastModifiedBy>다훈 정</cp:lastModifiedBy>
  <cp:revision>82</cp:revision>
  <dcterms:created xsi:type="dcterms:W3CDTF">2021-12-19T07:44:16Z</dcterms:created>
  <dcterms:modified xsi:type="dcterms:W3CDTF">2021-12-24T04:35:05Z</dcterms:modified>
  <cp:version/>
</cp:coreProperties>
</file>

<file path=docProps/thumbnail.jpeg>
</file>